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6" r:id="rId2"/>
    <p:sldId id="270" r:id="rId3"/>
    <p:sldId id="295" r:id="rId4"/>
    <p:sldId id="298" r:id="rId5"/>
    <p:sldId id="299" r:id="rId6"/>
    <p:sldId id="300" r:id="rId7"/>
    <p:sldId id="301" r:id="rId8"/>
    <p:sldId id="302" r:id="rId9"/>
    <p:sldId id="303" r:id="rId10"/>
    <p:sldId id="29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29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15.12.2021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Иванчина Эмилия Дмитриевна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д.т.н., профессор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1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43F3E99D-672A-4080-ADC3-C8F9F739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План лекции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xmlns="" id="{D7550CCD-6AB9-4760-9510-42BF9CC706D9}"/>
              </a:ext>
            </a:extLst>
          </p:cNvPr>
          <p:cNvSpPr txBox="1"/>
          <p:nvPr/>
        </p:nvSpPr>
        <p:spPr>
          <a:xfrm>
            <a:off x="535939" y="1675310"/>
            <a:ext cx="10173813" cy="36448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dirty="0">
                <a:solidFill>
                  <a:srgbClr val="004EA4"/>
                </a:solidFill>
                <a:cs typeface="Tahoma"/>
              </a:rPr>
              <a:t>Основные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понятия кибернетики </a:t>
            </a:r>
            <a:r>
              <a:rPr sz="3200" dirty="0">
                <a:solidFill>
                  <a:srgbClr val="004EA4"/>
                </a:solidFill>
                <a:cs typeface="Tahoma"/>
              </a:rPr>
              <a:t>и </a:t>
            </a:r>
            <a:r>
              <a:rPr sz="3200" spc="-985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системного</a:t>
            </a:r>
            <a:r>
              <a:rPr sz="3200" spc="-30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анализа;</a:t>
            </a:r>
            <a:endParaRPr sz="3200" dirty="0">
              <a:solidFill>
                <a:srgbClr val="004EA4"/>
              </a:solidFill>
              <a:cs typeface="Tahoma"/>
            </a:endParaRP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dirty="0" err="1">
                <a:solidFill>
                  <a:srgbClr val="004EA4"/>
                </a:solidFill>
                <a:cs typeface="Tahoma"/>
              </a:rPr>
              <a:t>Элементы</a:t>
            </a:r>
            <a:r>
              <a:rPr sz="3200" dirty="0">
                <a:solidFill>
                  <a:srgbClr val="004EA4"/>
                </a:solidFill>
                <a:cs typeface="Tahoma"/>
              </a:rPr>
              <a:t> химико-технологической  системы (ХТС);</a:t>
            </a: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dirty="0" err="1">
                <a:solidFill>
                  <a:srgbClr val="004EA4"/>
                </a:solidFill>
                <a:cs typeface="Tahoma"/>
              </a:rPr>
              <a:t>Иерархическая</a:t>
            </a:r>
            <a:r>
              <a:rPr sz="3200" dirty="0">
                <a:solidFill>
                  <a:srgbClr val="004EA4"/>
                </a:solidFill>
                <a:cs typeface="Tahoma"/>
              </a:rPr>
              <a:t> структура ХТС;</a:t>
            </a:r>
            <a:endParaRPr lang="ru-RU" sz="3200" dirty="0">
              <a:solidFill>
                <a:srgbClr val="004EA4"/>
              </a:solidFill>
              <a:cs typeface="Tahoma"/>
            </a:endParaRP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lang="ru-RU" sz="3200" dirty="0">
                <a:solidFill>
                  <a:srgbClr val="004EA4"/>
                </a:solidFill>
                <a:cs typeface="Tahoma"/>
              </a:rPr>
              <a:t>Системный анализ процесса  компаундирования бензинов.</a:t>
            </a:r>
          </a:p>
        </p:txBody>
      </p:sp>
    </p:spTree>
    <p:extLst>
      <p:ext uri="{BB962C8B-B14F-4D97-AF65-F5344CB8AC3E}">
        <p14:creationId xmlns:p14="http://schemas.microsoft.com/office/powerpoint/2010/main" val="203067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3200" dirty="0"/>
              <a:t>Основные понятия кибернетики и  системного анализа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xmlns="" id="{539B2FD1-BE6D-4FBF-8A67-B468A26A818D}"/>
              </a:ext>
            </a:extLst>
          </p:cNvPr>
          <p:cNvSpPr txBox="1"/>
          <p:nvPr/>
        </p:nvSpPr>
        <p:spPr>
          <a:xfrm>
            <a:off x="459740" y="2164207"/>
            <a:ext cx="10235969" cy="266803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004EA4"/>
                </a:solidFill>
                <a:uFill>
                  <a:solidFill>
                    <a:srgbClr val="FFFFFF"/>
                  </a:solidFill>
                </a:uFill>
                <a:cs typeface="Tahoma"/>
              </a:rPr>
              <a:t>Предмет</a:t>
            </a:r>
            <a:r>
              <a:rPr sz="3200" spc="10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системного</a:t>
            </a:r>
            <a:r>
              <a:rPr sz="3200" spc="-25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анализа</a:t>
            </a:r>
            <a:r>
              <a:rPr sz="3200" spc="5" dirty="0">
                <a:solidFill>
                  <a:srgbClr val="004EA4"/>
                </a:solidFill>
                <a:cs typeface="Tahoma"/>
              </a:rPr>
              <a:t> </a:t>
            </a:r>
            <a:r>
              <a:rPr sz="3200" dirty="0">
                <a:solidFill>
                  <a:srgbClr val="004EA4"/>
                </a:solidFill>
                <a:cs typeface="Tahoma"/>
              </a:rPr>
              <a:t>–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 это </a:t>
            </a:r>
            <a:r>
              <a:rPr sz="3200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система любой природы </a:t>
            </a:r>
            <a:r>
              <a:rPr sz="3200" dirty="0">
                <a:solidFill>
                  <a:srgbClr val="004EA4"/>
                </a:solidFill>
                <a:cs typeface="Tahoma"/>
              </a:rPr>
              <a:t>(в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данном </a:t>
            </a:r>
            <a:r>
              <a:rPr sz="3200" spc="-985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случае</a:t>
            </a:r>
            <a:r>
              <a:rPr sz="3200" spc="-15" dirty="0">
                <a:solidFill>
                  <a:srgbClr val="004EA4"/>
                </a:solidFill>
                <a:cs typeface="Tahoma"/>
              </a:rPr>
              <a:t> </a:t>
            </a:r>
            <a:r>
              <a:rPr sz="3200" dirty="0">
                <a:solidFill>
                  <a:srgbClr val="004EA4"/>
                </a:solidFill>
                <a:cs typeface="Tahoma"/>
              </a:rPr>
              <a:t>–</a:t>
            </a:r>
            <a:r>
              <a:rPr sz="3200" spc="5" dirty="0">
                <a:solidFill>
                  <a:srgbClr val="004EA4"/>
                </a:solidFill>
                <a:cs typeface="Tahoma"/>
              </a:rPr>
              <a:t> </a:t>
            </a:r>
            <a:r>
              <a:rPr sz="3200" dirty="0">
                <a:solidFill>
                  <a:srgbClr val="004EA4"/>
                </a:solidFill>
                <a:cs typeface="Tahoma"/>
              </a:rPr>
              <a:t>ХТС).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450" dirty="0">
              <a:solidFill>
                <a:srgbClr val="004EA4"/>
              </a:solidFill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004EA4"/>
                </a:solidFill>
                <a:uFill>
                  <a:solidFill>
                    <a:srgbClr val="FFFFFF"/>
                  </a:solidFill>
                </a:uFill>
                <a:cs typeface="Tahoma"/>
              </a:rPr>
              <a:t>Метод</a:t>
            </a:r>
            <a:r>
              <a:rPr sz="3200" spc="-25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исследования</a:t>
            </a:r>
            <a:r>
              <a:rPr sz="3200" spc="-25" dirty="0">
                <a:solidFill>
                  <a:srgbClr val="004EA4"/>
                </a:solidFill>
                <a:cs typeface="Tahoma"/>
              </a:rPr>
              <a:t> </a:t>
            </a:r>
            <a:r>
              <a:rPr sz="3200" dirty="0">
                <a:solidFill>
                  <a:srgbClr val="004EA4"/>
                </a:solidFill>
                <a:cs typeface="Tahoma"/>
              </a:rPr>
              <a:t>–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это</a:t>
            </a:r>
            <a:r>
              <a:rPr sz="3200" spc="5" dirty="0">
                <a:solidFill>
                  <a:srgbClr val="004EA4"/>
                </a:solidFill>
                <a:cs typeface="Tahoma"/>
              </a:rPr>
              <a:t> </a:t>
            </a:r>
            <a:r>
              <a:rPr sz="3200" dirty="0">
                <a:solidFill>
                  <a:srgbClr val="004EA4"/>
                </a:solidFill>
                <a:cs typeface="Tahoma"/>
              </a:rPr>
              <a:t>метод</a:t>
            </a:r>
          </a:p>
          <a:p>
            <a:pPr marL="355600">
              <a:lnSpc>
                <a:spcPct val="100000"/>
              </a:lnSpc>
            </a:pPr>
            <a:r>
              <a:rPr sz="3200" dirty="0">
                <a:solidFill>
                  <a:srgbClr val="004EA4"/>
                </a:solidFill>
                <a:cs typeface="Tahoma"/>
              </a:rPr>
              <a:t>математического</a:t>
            </a:r>
            <a:r>
              <a:rPr sz="3200" spc="-40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моделирования.</a:t>
            </a:r>
            <a:endParaRPr sz="3200" dirty="0">
              <a:solidFill>
                <a:srgbClr val="004EA4"/>
              </a:solidFill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44003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040655" cy="795672"/>
          </a:xfrm>
        </p:spPr>
        <p:txBody>
          <a:bodyPr>
            <a:noAutofit/>
          </a:bodyPr>
          <a:lstStyle/>
          <a:p>
            <a:r>
              <a:rPr lang="ru-RU" sz="3200" dirty="0"/>
              <a:t>Основные понятия кибернетики и  системного анализа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4" name="object 22">
            <a:extLst>
              <a:ext uri="{FF2B5EF4-FFF2-40B4-BE49-F238E27FC236}">
                <a16:creationId xmlns:a16="http://schemas.microsoft.com/office/drawing/2014/main" xmlns="" id="{F257D275-AD46-4AC6-BFD6-8EDC4AC9A4C0}"/>
              </a:ext>
            </a:extLst>
          </p:cNvPr>
          <p:cNvSpPr txBox="1"/>
          <p:nvPr/>
        </p:nvSpPr>
        <p:spPr>
          <a:xfrm>
            <a:off x="473568" y="1198287"/>
            <a:ext cx="10586772" cy="44512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4EA4"/>
                </a:solidFill>
                <a:uFill>
                  <a:solidFill>
                    <a:srgbClr val="E4FFFF"/>
                  </a:solidFill>
                </a:uFill>
                <a:cs typeface="Tahoma"/>
              </a:rPr>
              <a:t>ХТС</a:t>
            </a:r>
            <a:r>
              <a:rPr sz="3200" dirty="0">
                <a:solidFill>
                  <a:srgbClr val="004EA4"/>
                </a:solidFill>
                <a:cs typeface="Tahoma"/>
              </a:rPr>
              <a:t> –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это совокупность </a:t>
            </a:r>
            <a:r>
              <a:rPr sz="3200" dirty="0">
                <a:solidFill>
                  <a:srgbClr val="004EA4"/>
                </a:solidFill>
                <a:cs typeface="Tahoma"/>
              </a:rPr>
              <a:t>физико-химических </a:t>
            </a:r>
            <a:r>
              <a:rPr sz="3200" spc="-985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процессов </a:t>
            </a:r>
            <a:r>
              <a:rPr sz="3200" dirty="0">
                <a:solidFill>
                  <a:srgbClr val="004EA4"/>
                </a:solidFill>
                <a:cs typeface="Tahoma"/>
              </a:rPr>
              <a:t>в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производственной системе </a:t>
            </a:r>
            <a:r>
              <a:rPr sz="3200" dirty="0">
                <a:solidFill>
                  <a:srgbClr val="004EA4"/>
                </a:solidFill>
                <a:cs typeface="Tahoma"/>
              </a:rPr>
              <a:t>и </a:t>
            </a:r>
            <a:r>
              <a:rPr sz="3200" spc="5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средства</a:t>
            </a:r>
            <a:r>
              <a:rPr sz="3200" spc="-20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для</a:t>
            </a:r>
            <a:r>
              <a:rPr sz="3200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10" dirty="0">
                <a:solidFill>
                  <a:srgbClr val="004EA4"/>
                </a:solidFill>
                <a:cs typeface="Tahoma"/>
              </a:rPr>
              <a:t>их</a:t>
            </a:r>
            <a:r>
              <a:rPr sz="3200" dirty="0">
                <a:solidFill>
                  <a:srgbClr val="004EA4"/>
                </a:solidFill>
                <a:cs typeface="Tahoma"/>
              </a:rPr>
              <a:t> реализации.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400" dirty="0">
              <a:solidFill>
                <a:srgbClr val="004EA4"/>
              </a:solidFill>
              <a:cs typeface="Tahoma"/>
            </a:endParaRP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dirty="0">
                <a:solidFill>
                  <a:srgbClr val="004EA4"/>
                </a:solidFill>
                <a:cs typeface="Tahoma"/>
              </a:rPr>
              <a:t>Химический процесс;</a:t>
            </a: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dirty="0">
                <a:solidFill>
                  <a:srgbClr val="004EA4"/>
                </a:solidFill>
                <a:cs typeface="Tahoma"/>
              </a:rPr>
              <a:t>Аппараты, в которых этот процесс  протекает;</a:t>
            </a: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dirty="0">
                <a:solidFill>
                  <a:srgbClr val="004EA4"/>
                </a:solidFill>
                <a:cs typeface="Tahoma"/>
              </a:rPr>
              <a:t>Средства контроля и управления;</a:t>
            </a: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dirty="0">
                <a:solidFill>
                  <a:srgbClr val="004EA4"/>
                </a:solidFill>
                <a:cs typeface="Tahoma"/>
              </a:rPr>
              <a:t>Связи между аппаратами  (трубопроводы).</a:t>
            </a:r>
          </a:p>
        </p:txBody>
      </p:sp>
    </p:spTree>
    <p:extLst>
      <p:ext uri="{BB962C8B-B14F-4D97-AF65-F5344CB8AC3E}">
        <p14:creationId xmlns:p14="http://schemas.microsoft.com/office/powerpoint/2010/main" val="3507623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040655" cy="795672"/>
          </a:xfrm>
        </p:spPr>
        <p:txBody>
          <a:bodyPr>
            <a:noAutofit/>
          </a:bodyPr>
          <a:lstStyle/>
          <a:p>
            <a:r>
              <a:rPr lang="ru-RU" sz="3200" dirty="0"/>
              <a:t>Структура ХТС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87EBB607-E1A2-4982-9392-4F4C0D58DDAC}"/>
              </a:ext>
            </a:extLst>
          </p:cNvPr>
          <p:cNvSpPr/>
          <p:nvPr/>
        </p:nvSpPr>
        <p:spPr>
          <a:xfrm>
            <a:off x="4490581" y="2286000"/>
            <a:ext cx="1866378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ХТС</a:t>
            </a:r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xmlns="" id="{B1CAD84E-DD44-40F3-A958-B5126671D415}"/>
              </a:ext>
            </a:extLst>
          </p:cNvPr>
          <p:cNvSpPr/>
          <p:nvPr/>
        </p:nvSpPr>
        <p:spPr>
          <a:xfrm>
            <a:off x="4058433" y="2627334"/>
            <a:ext cx="432148" cy="231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xmlns="" id="{BFD1298F-698F-44BE-BF83-70F4A07B4467}"/>
                  </a:ext>
                </a:extLst>
              </p:cNvPr>
              <p:cNvSpPr/>
              <p:nvPr/>
            </p:nvSpPr>
            <p:spPr>
              <a:xfrm>
                <a:off x="3319398" y="2433045"/>
                <a:ext cx="739035" cy="62031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800" i="1" dirty="0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FD1298F-698F-44BE-BF83-70F4A07B4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398" y="2433045"/>
                <a:ext cx="739035" cy="6203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xmlns="" id="{10E4538B-E662-4756-8553-94DEB3449BF7}"/>
              </a:ext>
            </a:extLst>
          </p:cNvPr>
          <p:cNvSpPr/>
          <p:nvPr/>
        </p:nvSpPr>
        <p:spPr>
          <a:xfrm>
            <a:off x="6356959" y="2633049"/>
            <a:ext cx="432148" cy="231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xmlns="" id="{3FF2EA02-1D99-4EF8-9380-B89E52B5C2D0}"/>
                  </a:ext>
                </a:extLst>
              </p:cNvPr>
              <p:cNvSpPr/>
              <p:nvPr/>
            </p:nvSpPr>
            <p:spPr>
              <a:xfrm>
                <a:off x="6803643" y="2433045"/>
                <a:ext cx="739035" cy="62031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800" i="1" dirty="0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FF2EA02-1D99-4EF8-9380-B89E52B5C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643" y="2433045"/>
                <a:ext cx="739035" cy="6203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xmlns="" id="{B86B6FFB-8373-41D3-940E-7C52E5A2C654}"/>
              </a:ext>
            </a:extLst>
          </p:cNvPr>
          <p:cNvSpPr/>
          <p:nvPr/>
        </p:nvSpPr>
        <p:spPr>
          <a:xfrm rot="5400000">
            <a:off x="5207696" y="1954060"/>
            <a:ext cx="432148" cy="231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xmlns="" id="{5E24E095-C1B2-43B2-B167-A8FCAC746C0E}"/>
                  </a:ext>
                </a:extLst>
              </p:cNvPr>
              <p:cNvSpPr/>
              <p:nvPr/>
            </p:nvSpPr>
            <p:spPr>
              <a:xfrm>
                <a:off x="5054252" y="1233542"/>
                <a:ext cx="739035" cy="62031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800" i="1" dirty="0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E24E095-C1B2-43B2-B167-A8FCAC746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252" y="1233542"/>
                <a:ext cx="739035" cy="6203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15">
                <a:extLst>
                  <a:ext uri="{FF2B5EF4-FFF2-40B4-BE49-F238E27FC236}">
                    <a16:creationId xmlns:a16="http://schemas.microsoft.com/office/drawing/2014/main" xmlns="" id="{9B58BABE-3EF2-4866-AEC0-055340685951}"/>
                  </a:ext>
                </a:extLst>
              </p:cNvPr>
              <p:cNvSpPr txBox="1"/>
              <p:nvPr/>
            </p:nvSpPr>
            <p:spPr>
              <a:xfrm>
                <a:off x="633878" y="3864803"/>
                <a:ext cx="9468363" cy="2354171"/>
              </a:xfrm>
              <a:prstGeom prst="rect">
                <a:avLst/>
              </a:prstGeom>
            </p:spPr>
            <p:txBody>
              <a:bodyPr vert="horz" wrap="square" lIns="0" tIns="19748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555"/>
                  </a:spcBef>
                  <a:tabLst>
                    <a:tab pos="342900" algn="l"/>
                  </a:tabLs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400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sz="2400" dirty="0">
                    <a:cs typeface="Times New Roman"/>
                  </a:rPr>
                  <a:t>–</a:t>
                </a:r>
                <a:r>
                  <a:rPr sz="2400" spc="-10" dirty="0">
                    <a:cs typeface="Times New Roman"/>
                  </a:rPr>
                  <a:t> </a:t>
                </a:r>
                <a:r>
                  <a:rPr sz="2400" spc="-20" dirty="0">
                    <a:cs typeface="Times New Roman"/>
                  </a:rPr>
                  <a:t>вектор</a:t>
                </a:r>
                <a:r>
                  <a:rPr sz="2400" dirty="0">
                    <a:cs typeface="Times New Roman"/>
                  </a:rPr>
                  <a:t> </a:t>
                </a:r>
                <a:r>
                  <a:rPr sz="2400" spc="-30" dirty="0">
                    <a:cs typeface="Times New Roman"/>
                  </a:rPr>
                  <a:t>входных</a:t>
                </a:r>
                <a:r>
                  <a:rPr sz="2400" spc="15" dirty="0">
                    <a:cs typeface="Times New Roman"/>
                  </a:rPr>
                  <a:t> </a:t>
                </a:r>
                <a:r>
                  <a:rPr sz="2400" dirty="0">
                    <a:cs typeface="Times New Roman"/>
                  </a:rPr>
                  <a:t>параметров</a:t>
                </a:r>
                <a:r>
                  <a:rPr sz="2400" spc="-5" dirty="0">
                    <a:cs typeface="Times New Roman"/>
                  </a:rPr>
                  <a:t> </a:t>
                </a:r>
                <a:r>
                  <a:rPr sz="2400" dirty="0">
                    <a:cs typeface="Times New Roman"/>
                  </a:rPr>
                  <a:t>(сырьё);</a:t>
                </a:r>
              </a:p>
              <a:p>
                <a:pPr marL="61594">
                  <a:lnSpc>
                    <a:spcPct val="100000"/>
                  </a:lnSpc>
                  <a:spcBef>
                    <a:spcPts val="123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400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sz="2400" spc="-10" dirty="0">
                    <a:cs typeface="Times New Roman"/>
                  </a:rPr>
                  <a:t> </a:t>
                </a:r>
                <a:r>
                  <a:rPr sz="2400" dirty="0">
                    <a:cs typeface="Times New Roman"/>
                  </a:rPr>
                  <a:t>–</a:t>
                </a:r>
                <a:r>
                  <a:rPr sz="2400" spc="-10" dirty="0">
                    <a:cs typeface="Times New Roman"/>
                  </a:rPr>
                  <a:t> </a:t>
                </a:r>
                <a:r>
                  <a:rPr sz="2400" spc="-20" dirty="0">
                    <a:cs typeface="Times New Roman"/>
                  </a:rPr>
                  <a:t>вектор</a:t>
                </a:r>
                <a:r>
                  <a:rPr sz="2400" dirty="0">
                    <a:cs typeface="Times New Roman"/>
                  </a:rPr>
                  <a:t> </a:t>
                </a:r>
                <a:r>
                  <a:rPr sz="2400" spc="-25" dirty="0">
                    <a:cs typeface="Times New Roman"/>
                  </a:rPr>
                  <a:t>выходных</a:t>
                </a:r>
                <a:r>
                  <a:rPr sz="2400" spc="20" dirty="0">
                    <a:cs typeface="Times New Roman"/>
                  </a:rPr>
                  <a:t> </a:t>
                </a:r>
                <a:r>
                  <a:rPr sz="2400" dirty="0">
                    <a:cs typeface="Times New Roman"/>
                  </a:rPr>
                  <a:t>параметров</a:t>
                </a:r>
              </a:p>
              <a:p>
                <a:pPr marL="290195">
                  <a:lnSpc>
                    <a:spcPct val="100000"/>
                  </a:lnSpc>
                </a:pPr>
                <a:r>
                  <a:rPr sz="2400" spc="-15" dirty="0">
                    <a:cs typeface="Times New Roman"/>
                  </a:rPr>
                  <a:t>(количество</a:t>
                </a:r>
                <a:r>
                  <a:rPr sz="2400" dirty="0">
                    <a:cs typeface="Times New Roman"/>
                  </a:rPr>
                  <a:t> и</a:t>
                </a:r>
                <a:r>
                  <a:rPr sz="2400" spc="-5" dirty="0">
                    <a:cs typeface="Times New Roman"/>
                  </a:rPr>
                  <a:t> </a:t>
                </a:r>
                <a:r>
                  <a:rPr sz="2400" spc="-15" dirty="0">
                    <a:cs typeface="Times New Roman"/>
                  </a:rPr>
                  <a:t>качество</a:t>
                </a:r>
                <a:r>
                  <a:rPr sz="2400" dirty="0">
                    <a:cs typeface="Times New Roman"/>
                  </a:rPr>
                  <a:t> </a:t>
                </a:r>
                <a:r>
                  <a:rPr sz="2400" spc="-30" dirty="0">
                    <a:cs typeface="Times New Roman"/>
                  </a:rPr>
                  <a:t>готового</a:t>
                </a:r>
                <a:r>
                  <a:rPr sz="2400" spc="20" dirty="0">
                    <a:cs typeface="Times New Roman"/>
                  </a:rPr>
                  <a:t> </a:t>
                </a:r>
                <a:r>
                  <a:rPr sz="2400" spc="-10" dirty="0">
                    <a:cs typeface="Times New Roman"/>
                  </a:rPr>
                  <a:t>продукта);</a:t>
                </a:r>
                <a:endParaRPr sz="2400" dirty="0">
                  <a:cs typeface="Times New Roman"/>
                </a:endParaRPr>
              </a:p>
              <a:p>
                <a:pPr marL="61594">
                  <a:lnSpc>
                    <a:spcPct val="100000"/>
                  </a:lnSpc>
                  <a:spcBef>
                    <a:spcPts val="84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400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sz="2400" spc="-10" dirty="0">
                    <a:cs typeface="Times New Roman"/>
                  </a:rPr>
                  <a:t> </a:t>
                </a:r>
                <a:r>
                  <a:rPr sz="2400" dirty="0">
                    <a:cs typeface="Times New Roman"/>
                  </a:rPr>
                  <a:t>–</a:t>
                </a:r>
                <a:r>
                  <a:rPr sz="2400" spc="-10" dirty="0">
                    <a:cs typeface="Times New Roman"/>
                  </a:rPr>
                  <a:t> </a:t>
                </a:r>
                <a:r>
                  <a:rPr sz="2400" spc="-20" dirty="0">
                    <a:cs typeface="Times New Roman"/>
                  </a:rPr>
                  <a:t>вектор</a:t>
                </a:r>
                <a:r>
                  <a:rPr sz="2400" spc="-5" dirty="0">
                    <a:cs typeface="Times New Roman"/>
                  </a:rPr>
                  <a:t> </a:t>
                </a:r>
                <a:r>
                  <a:rPr sz="2400" dirty="0">
                    <a:cs typeface="Times New Roman"/>
                  </a:rPr>
                  <a:t>режимных</a:t>
                </a:r>
                <a:r>
                  <a:rPr sz="2400" spc="-5" dirty="0">
                    <a:cs typeface="Times New Roman"/>
                  </a:rPr>
                  <a:t> </a:t>
                </a:r>
                <a:r>
                  <a:rPr sz="2400" dirty="0">
                    <a:cs typeface="Times New Roman"/>
                  </a:rPr>
                  <a:t>параметров</a:t>
                </a:r>
              </a:p>
              <a:p>
                <a:pPr marL="290195">
                  <a:lnSpc>
                    <a:spcPct val="100000"/>
                  </a:lnSpc>
                </a:pPr>
                <a:r>
                  <a:rPr sz="2400" spc="-10" dirty="0">
                    <a:cs typeface="Times New Roman"/>
                  </a:rPr>
                  <a:t>(температура,</a:t>
                </a:r>
                <a:r>
                  <a:rPr sz="2400" spc="-40" dirty="0">
                    <a:cs typeface="Times New Roman"/>
                  </a:rPr>
                  <a:t> </a:t>
                </a:r>
                <a:r>
                  <a:rPr sz="2400" spc="-10" dirty="0">
                    <a:cs typeface="Times New Roman"/>
                  </a:rPr>
                  <a:t>давление,</a:t>
                </a:r>
                <a:r>
                  <a:rPr sz="2400" spc="15" dirty="0">
                    <a:cs typeface="Times New Roman"/>
                  </a:rPr>
                  <a:t> </a:t>
                </a:r>
                <a:r>
                  <a:rPr sz="2400" spc="-35" dirty="0">
                    <a:cs typeface="Times New Roman"/>
                  </a:rPr>
                  <a:t>расход</a:t>
                </a:r>
                <a:r>
                  <a:rPr sz="2400" dirty="0">
                    <a:cs typeface="Times New Roman"/>
                  </a:rPr>
                  <a:t> и</a:t>
                </a:r>
                <a:r>
                  <a:rPr sz="2400" spc="-5" dirty="0">
                    <a:cs typeface="Times New Roman"/>
                  </a:rPr>
                  <a:t> </a:t>
                </a:r>
                <a:r>
                  <a:rPr sz="2400" dirty="0">
                    <a:cs typeface="Times New Roman"/>
                  </a:rPr>
                  <a:t>др.);</a:t>
                </a:r>
              </a:p>
            </p:txBody>
          </p:sp>
        </mc:Choice>
        <mc:Fallback xmlns="">
          <p:sp>
            <p:nvSpPr>
              <p:cNvPr id="19" name="object 15">
                <a:extLst>
                  <a:ext uri="{FF2B5EF4-FFF2-40B4-BE49-F238E27FC236}">
                    <a16:creationId xmlns:a16="http://schemas.microsoft.com/office/drawing/2014/main" id="{9B58BABE-3EF2-4866-AEC0-055340685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78" y="3864803"/>
                <a:ext cx="9468363" cy="2354171"/>
              </a:xfrm>
              <a:prstGeom prst="rect">
                <a:avLst/>
              </a:prstGeom>
              <a:blipFill>
                <a:blip r:embed="rId5"/>
                <a:stretch>
                  <a:fillRect l="-966" b="-46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633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040655" cy="795672"/>
          </a:xfrm>
        </p:spPr>
        <p:txBody>
          <a:bodyPr>
            <a:noAutofit/>
          </a:bodyPr>
          <a:lstStyle/>
          <a:p>
            <a:r>
              <a:rPr lang="ru-RU" sz="3200" dirty="0"/>
              <a:t>Элементы химико-технологической системы (ХТС)</a:t>
            </a:r>
            <a:endParaRPr lang="ru-RU" sz="3200" dirty="0">
              <a:solidFill>
                <a:schemeClr val="tx1"/>
              </a:solidFill>
            </a:endParaRPr>
          </a:p>
        </p:txBody>
      </p:sp>
      <p:grpSp>
        <p:nvGrpSpPr>
          <p:cNvPr id="11" name="object 8">
            <a:extLst>
              <a:ext uri="{FF2B5EF4-FFF2-40B4-BE49-F238E27FC236}">
                <a16:creationId xmlns:a16="http://schemas.microsoft.com/office/drawing/2014/main" xmlns="" id="{475B2E25-0F5E-486B-BD1E-37C8ED60983C}"/>
              </a:ext>
            </a:extLst>
          </p:cNvPr>
          <p:cNvGrpSpPr/>
          <p:nvPr/>
        </p:nvGrpSpPr>
        <p:grpSpPr>
          <a:xfrm>
            <a:off x="1594979" y="3733800"/>
            <a:ext cx="1371600" cy="1371600"/>
            <a:chOff x="762000" y="3733800"/>
            <a:chExt cx="1371600" cy="1371600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xmlns="" id="{6DCE57AF-5A5E-4D0A-9E42-560E6940A654}"/>
                </a:ext>
              </a:extLst>
            </p:cNvPr>
            <p:cNvSpPr/>
            <p:nvPr/>
          </p:nvSpPr>
          <p:spPr>
            <a:xfrm>
              <a:off x="1127759" y="4099559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320040" y="0"/>
                  </a:moveTo>
                  <a:lnTo>
                    <a:pt x="272739" y="3469"/>
                  </a:lnTo>
                  <a:lnTo>
                    <a:pt x="227596" y="13547"/>
                  </a:lnTo>
                  <a:lnTo>
                    <a:pt x="185105" y="29740"/>
                  </a:lnTo>
                  <a:lnTo>
                    <a:pt x="145761" y="51552"/>
                  </a:lnTo>
                  <a:lnTo>
                    <a:pt x="110057" y="78490"/>
                  </a:lnTo>
                  <a:lnTo>
                    <a:pt x="78490" y="110057"/>
                  </a:lnTo>
                  <a:lnTo>
                    <a:pt x="51552" y="145761"/>
                  </a:lnTo>
                  <a:lnTo>
                    <a:pt x="29740" y="185105"/>
                  </a:lnTo>
                  <a:lnTo>
                    <a:pt x="13547" y="227596"/>
                  </a:lnTo>
                  <a:lnTo>
                    <a:pt x="3469" y="272739"/>
                  </a:lnTo>
                  <a:lnTo>
                    <a:pt x="0" y="320039"/>
                  </a:lnTo>
                  <a:lnTo>
                    <a:pt x="3469" y="367340"/>
                  </a:lnTo>
                  <a:lnTo>
                    <a:pt x="13547" y="412483"/>
                  </a:lnTo>
                  <a:lnTo>
                    <a:pt x="29740" y="454974"/>
                  </a:lnTo>
                  <a:lnTo>
                    <a:pt x="51552" y="494318"/>
                  </a:lnTo>
                  <a:lnTo>
                    <a:pt x="78490" y="530022"/>
                  </a:lnTo>
                  <a:lnTo>
                    <a:pt x="110057" y="561589"/>
                  </a:lnTo>
                  <a:lnTo>
                    <a:pt x="145761" y="588527"/>
                  </a:lnTo>
                  <a:lnTo>
                    <a:pt x="185105" y="610339"/>
                  </a:lnTo>
                  <a:lnTo>
                    <a:pt x="227596" y="626532"/>
                  </a:lnTo>
                  <a:lnTo>
                    <a:pt x="272739" y="636610"/>
                  </a:lnTo>
                  <a:lnTo>
                    <a:pt x="320040" y="640079"/>
                  </a:lnTo>
                  <a:lnTo>
                    <a:pt x="367340" y="636610"/>
                  </a:lnTo>
                  <a:lnTo>
                    <a:pt x="412483" y="626532"/>
                  </a:lnTo>
                  <a:lnTo>
                    <a:pt x="454974" y="610339"/>
                  </a:lnTo>
                  <a:lnTo>
                    <a:pt x="494318" y="588527"/>
                  </a:lnTo>
                  <a:lnTo>
                    <a:pt x="530022" y="561589"/>
                  </a:lnTo>
                  <a:lnTo>
                    <a:pt x="561589" y="530022"/>
                  </a:lnTo>
                  <a:lnTo>
                    <a:pt x="588527" y="494318"/>
                  </a:lnTo>
                  <a:lnTo>
                    <a:pt x="610339" y="454974"/>
                  </a:lnTo>
                  <a:lnTo>
                    <a:pt x="626532" y="412483"/>
                  </a:lnTo>
                  <a:lnTo>
                    <a:pt x="636610" y="367340"/>
                  </a:lnTo>
                  <a:lnTo>
                    <a:pt x="640079" y="320039"/>
                  </a:lnTo>
                  <a:lnTo>
                    <a:pt x="636610" y="272739"/>
                  </a:lnTo>
                  <a:lnTo>
                    <a:pt x="626532" y="227596"/>
                  </a:lnTo>
                  <a:lnTo>
                    <a:pt x="610339" y="185105"/>
                  </a:lnTo>
                  <a:lnTo>
                    <a:pt x="588527" y="145761"/>
                  </a:lnTo>
                  <a:lnTo>
                    <a:pt x="561589" y="110057"/>
                  </a:lnTo>
                  <a:lnTo>
                    <a:pt x="530022" y="78490"/>
                  </a:lnTo>
                  <a:lnTo>
                    <a:pt x="494318" y="51552"/>
                  </a:lnTo>
                  <a:lnTo>
                    <a:pt x="454974" y="29740"/>
                  </a:lnTo>
                  <a:lnTo>
                    <a:pt x="412483" y="13547"/>
                  </a:lnTo>
                  <a:lnTo>
                    <a:pt x="367340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xmlns="" id="{DA661483-BBBD-4443-A0EE-B31BE0BFEDD0}"/>
                </a:ext>
              </a:extLst>
            </p:cNvPr>
            <p:cNvSpPr/>
            <p:nvPr/>
          </p:nvSpPr>
          <p:spPr>
            <a:xfrm>
              <a:off x="1127759" y="4099559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0" y="320039"/>
                  </a:moveTo>
                  <a:lnTo>
                    <a:pt x="3469" y="272739"/>
                  </a:lnTo>
                  <a:lnTo>
                    <a:pt x="13547" y="227596"/>
                  </a:lnTo>
                  <a:lnTo>
                    <a:pt x="29740" y="185105"/>
                  </a:lnTo>
                  <a:lnTo>
                    <a:pt x="51552" y="145761"/>
                  </a:lnTo>
                  <a:lnTo>
                    <a:pt x="78490" y="110057"/>
                  </a:lnTo>
                  <a:lnTo>
                    <a:pt x="110057" y="78490"/>
                  </a:lnTo>
                  <a:lnTo>
                    <a:pt x="145761" y="51552"/>
                  </a:lnTo>
                  <a:lnTo>
                    <a:pt x="185105" y="29740"/>
                  </a:lnTo>
                  <a:lnTo>
                    <a:pt x="227596" y="13547"/>
                  </a:lnTo>
                  <a:lnTo>
                    <a:pt x="272739" y="3469"/>
                  </a:lnTo>
                  <a:lnTo>
                    <a:pt x="320040" y="0"/>
                  </a:lnTo>
                  <a:lnTo>
                    <a:pt x="367340" y="3469"/>
                  </a:lnTo>
                  <a:lnTo>
                    <a:pt x="412483" y="13547"/>
                  </a:lnTo>
                  <a:lnTo>
                    <a:pt x="454974" y="29740"/>
                  </a:lnTo>
                  <a:lnTo>
                    <a:pt x="494318" y="51552"/>
                  </a:lnTo>
                  <a:lnTo>
                    <a:pt x="530022" y="78490"/>
                  </a:lnTo>
                  <a:lnTo>
                    <a:pt x="561589" y="110057"/>
                  </a:lnTo>
                  <a:lnTo>
                    <a:pt x="588527" y="145761"/>
                  </a:lnTo>
                  <a:lnTo>
                    <a:pt x="610339" y="185105"/>
                  </a:lnTo>
                  <a:lnTo>
                    <a:pt x="626532" y="227596"/>
                  </a:lnTo>
                  <a:lnTo>
                    <a:pt x="636610" y="272739"/>
                  </a:lnTo>
                  <a:lnTo>
                    <a:pt x="640079" y="320039"/>
                  </a:lnTo>
                  <a:lnTo>
                    <a:pt x="636610" y="367340"/>
                  </a:lnTo>
                  <a:lnTo>
                    <a:pt x="626532" y="412483"/>
                  </a:lnTo>
                  <a:lnTo>
                    <a:pt x="610339" y="454974"/>
                  </a:lnTo>
                  <a:lnTo>
                    <a:pt x="588527" y="494318"/>
                  </a:lnTo>
                  <a:lnTo>
                    <a:pt x="561589" y="530022"/>
                  </a:lnTo>
                  <a:lnTo>
                    <a:pt x="530022" y="561589"/>
                  </a:lnTo>
                  <a:lnTo>
                    <a:pt x="494318" y="588527"/>
                  </a:lnTo>
                  <a:lnTo>
                    <a:pt x="454974" y="610339"/>
                  </a:lnTo>
                  <a:lnTo>
                    <a:pt x="412483" y="626532"/>
                  </a:lnTo>
                  <a:lnTo>
                    <a:pt x="367340" y="636610"/>
                  </a:lnTo>
                  <a:lnTo>
                    <a:pt x="320040" y="640079"/>
                  </a:lnTo>
                  <a:lnTo>
                    <a:pt x="272739" y="636610"/>
                  </a:lnTo>
                  <a:lnTo>
                    <a:pt x="227596" y="626532"/>
                  </a:lnTo>
                  <a:lnTo>
                    <a:pt x="185105" y="610339"/>
                  </a:lnTo>
                  <a:lnTo>
                    <a:pt x="145761" y="588527"/>
                  </a:lnTo>
                  <a:lnTo>
                    <a:pt x="110057" y="561589"/>
                  </a:lnTo>
                  <a:lnTo>
                    <a:pt x="78490" y="530022"/>
                  </a:lnTo>
                  <a:lnTo>
                    <a:pt x="51552" y="494318"/>
                  </a:lnTo>
                  <a:lnTo>
                    <a:pt x="29740" y="454974"/>
                  </a:lnTo>
                  <a:lnTo>
                    <a:pt x="13547" y="412483"/>
                  </a:lnTo>
                  <a:lnTo>
                    <a:pt x="3469" y="367340"/>
                  </a:lnTo>
                  <a:lnTo>
                    <a:pt x="0" y="32003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xmlns="" id="{6A4976FA-3992-4304-B094-AF76EBB3C31D}"/>
                </a:ext>
              </a:extLst>
            </p:cNvPr>
            <p:cNvSpPr/>
            <p:nvPr/>
          </p:nvSpPr>
          <p:spPr>
            <a:xfrm>
              <a:off x="762000" y="3733799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365760" y="731520"/>
                  </a:moveTo>
                  <a:lnTo>
                    <a:pt x="356108" y="726694"/>
                  </a:lnTo>
                  <a:lnTo>
                    <a:pt x="289560" y="693420"/>
                  </a:lnTo>
                  <a:lnTo>
                    <a:pt x="289560" y="726694"/>
                  </a:lnTo>
                  <a:lnTo>
                    <a:pt x="0" y="726694"/>
                  </a:lnTo>
                  <a:lnTo>
                    <a:pt x="0" y="736219"/>
                  </a:lnTo>
                  <a:lnTo>
                    <a:pt x="289560" y="736219"/>
                  </a:lnTo>
                  <a:lnTo>
                    <a:pt x="289560" y="769620"/>
                  </a:lnTo>
                  <a:lnTo>
                    <a:pt x="356349" y="736219"/>
                  </a:lnTo>
                  <a:lnTo>
                    <a:pt x="365760" y="731520"/>
                  </a:lnTo>
                  <a:close/>
                </a:path>
                <a:path w="1371600" h="1371600">
                  <a:moveTo>
                    <a:pt x="678180" y="1295400"/>
                  </a:moveTo>
                  <a:lnTo>
                    <a:pt x="644893" y="1295400"/>
                  </a:lnTo>
                  <a:lnTo>
                    <a:pt x="644779" y="1005840"/>
                  </a:lnTo>
                  <a:lnTo>
                    <a:pt x="635254" y="1005840"/>
                  </a:lnTo>
                  <a:lnTo>
                    <a:pt x="635368" y="1295400"/>
                  </a:lnTo>
                  <a:lnTo>
                    <a:pt x="601980" y="1295400"/>
                  </a:lnTo>
                  <a:lnTo>
                    <a:pt x="640080" y="1371600"/>
                  </a:lnTo>
                  <a:lnTo>
                    <a:pt x="671830" y="1308100"/>
                  </a:lnTo>
                  <a:lnTo>
                    <a:pt x="678180" y="1295400"/>
                  </a:lnTo>
                  <a:close/>
                </a:path>
                <a:path w="1371600" h="1371600">
                  <a:moveTo>
                    <a:pt x="678180" y="289560"/>
                  </a:moveTo>
                  <a:lnTo>
                    <a:pt x="644893" y="289560"/>
                  </a:lnTo>
                  <a:lnTo>
                    <a:pt x="644779" y="0"/>
                  </a:lnTo>
                  <a:lnTo>
                    <a:pt x="635254" y="0"/>
                  </a:lnTo>
                  <a:lnTo>
                    <a:pt x="635368" y="289560"/>
                  </a:lnTo>
                  <a:lnTo>
                    <a:pt x="601980" y="289560"/>
                  </a:lnTo>
                  <a:lnTo>
                    <a:pt x="640080" y="365760"/>
                  </a:lnTo>
                  <a:lnTo>
                    <a:pt x="671830" y="302260"/>
                  </a:lnTo>
                  <a:lnTo>
                    <a:pt x="678180" y="289560"/>
                  </a:lnTo>
                  <a:close/>
                </a:path>
                <a:path w="1371600" h="1371600">
                  <a:moveTo>
                    <a:pt x="914400" y="457200"/>
                  </a:moveTo>
                  <a:lnTo>
                    <a:pt x="833628" y="484124"/>
                  </a:lnTo>
                  <a:lnTo>
                    <a:pt x="857173" y="507682"/>
                  </a:lnTo>
                  <a:lnTo>
                    <a:pt x="453834" y="910971"/>
                  </a:lnTo>
                  <a:lnTo>
                    <a:pt x="460565" y="917829"/>
                  </a:lnTo>
                  <a:lnTo>
                    <a:pt x="863917" y="514426"/>
                  </a:lnTo>
                  <a:lnTo>
                    <a:pt x="887476" y="537972"/>
                  </a:lnTo>
                  <a:lnTo>
                    <a:pt x="900557" y="498729"/>
                  </a:lnTo>
                  <a:lnTo>
                    <a:pt x="914400" y="457200"/>
                  </a:lnTo>
                  <a:close/>
                </a:path>
                <a:path w="1371600" h="1371600">
                  <a:moveTo>
                    <a:pt x="1371600" y="731520"/>
                  </a:moveTo>
                  <a:lnTo>
                    <a:pt x="1361948" y="726694"/>
                  </a:lnTo>
                  <a:lnTo>
                    <a:pt x="1295400" y="693420"/>
                  </a:lnTo>
                  <a:lnTo>
                    <a:pt x="1295400" y="726694"/>
                  </a:lnTo>
                  <a:lnTo>
                    <a:pt x="1005840" y="726694"/>
                  </a:lnTo>
                  <a:lnTo>
                    <a:pt x="1005840" y="736219"/>
                  </a:lnTo>
                  <a:lnTo>
                    <a:pt x="1295400" y="736219"/>
                  </a:lnTo>
                  <a:lnTo>
                    <a:pt x="1295400" y="769620"/>
                  </a:lnTo>
                  <a:lnTo>
                    <a:pt x="1362202" y="736219"/>
                  </a:lnTo>
                  <a:lnTo>
                    <a:pt x="1371600" y="731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xmlns="" id="{9852A87E-823C-42F3-8199-AD142EBE01CD}"/>
              </a:ext>
            </a:extLst>
          </p:cNvPr>
          <p:cNvGrpSpPr/>
          <p:nvPr/>
        </p:nvGrpSpPr>
        <p:grpSpPr>
          <a:xfrm>
            <a:off x="7157579" y="2128837"/>
            <a:ext cx="2378075" cy="558800"/>
            <a:chOff x="6324600" y="2128837"/>
            <a:chExt cx="2378075" cy="558800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xmlns="" id="{A8582FE8-8F80-4264-8C0B-8A3CAB45827E}"/>
                </a:ext>
              </a:extLst>
            </p:cNvPr>
            <p:cNvSpPr/>
            <p:nvPr/>
          </p:nvSpPr>
          <p:spPr>
            <a:xfrm>
              <a:off x="6781926" y="2133600"/>
              <a:ext cx="1463675" cy="549275"/>
            </a:xfrm>
            <a:custGeom>
              <a:avLst/>
              <a:gdLst/>
              <a:ahLst/>
              <a:cxnLst/>
              <a:rect l="l" t="t" r="r" b="b"/>
              <a:pathLst>
                <a:path w="1463675" h="549275">
                  <a:moveTo>
                    <a:pt x="1463421" y="0"/>
                  </a:moveTo>
                  <a:lnTo>
                    <a:pt x="0" y="0"/>
                  </a:lnTo>
                  <a:lnTo>
                    <a:pt x="0" y="549275"/>
                  </a:lnTo>
                  <a:lnTo>
                    <a:pt x="1463421" y="549275"/>
                  </a:lnTo>
                  <a:lnTo>
                    <a:pt x="14634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xmlns="" id="{90E3EB26-7477-49AC-8FED-4FA6A8B78D2B}"/>
                </a:ext>
              </a:extLst>
            </p:cNvPr>
            <p:cNvSpPr/>
            <p:nvPr/>
          </p:nvSpPr>
          <p:spPr>
            <a:xfrm>
              <a:off x="6781926" y="2133600"/>
              <a:ext cx="1463675" cy="549275"/>
            </a:xfrm>
            <a:custGeom>
              <a:avLst/>
              <a:gdLst/>
              <a:ahLst/>
              <a:cxnLst/>
              <a:rect l="l" t="t" r="r" b="b"/>
              <a:pathLst>
                <a:path w="1463675" h="549275">
                  <a:moveTo>
                    <a:pt x="0" y="549275"/>
                  </a:moveTo>
                  <a:lnTo>
                    <a:pt x="1463421" y="549275"/>
                  </a:lnTo>
                  <a:lnTo>
                    <a:pt x="1463421" y="0"/>
                  </a:lnTo>
                  <a:lnTo>
                    <a:pt x="0" y="0"/>
                  </a:lnTo>
                  <a:lnTo>
                    <a:pt x="0" y="5492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24" name="object 15">
              <a:extLst>
                <a:ext uri="{FF2B5EF4-FFF2-40B4-BE49-F238E27FC236}">
                  <a16:creationId xmlns:a16="http://schemas.microsoft.com/office/drawing/2014/main" xmlns="" id="{2F149179-104B-47D2-BCF8-F4FA153D9897}"/>
                </a:ext>
              </a:extLst>
            </p:cNvPr>
            <p:cNvSpPr/>
            <p:nvPr/>
          </p:nvSpPr>
          <p:spPr>
            <a:xfrm>
              <a:off x="6324600" y="2187066"/>
              <a:ext cx="2378075" cy="442595"/>
            </a:xfrm>
            <a:custGeom>
              <a:avLst/>
              <a:gdLst/>
              <a:ahLst/>
              <a:cxnLst/>
              <a:rect l="l" t="t" r="r" b="b"/>
              <a:pathLst>
                <a:path w="2378075" h="442594">
                  <a:moveTo>
                    <a:pt x="457327" y="404241"/>
                  </a:moveTo>
                  <a:lnTo>
                    <a:pt x="447929" y="399542"/>
                  </a:lnTo>
                  <a:lnTo>
                    <a:pt x="381127" y="366141"/>
                  </a:lnTo>
                  <a:lnTo>
                    <a:pt x="381127" y="399542"/>
                  </a:lnTo>
                  <a:lnTo>
                    <a:pt x="0" y="399542"/>
                  </a:lnTo>
                  <a:lnTo>
                    <a:pt x="0" y="409067"/>
                  </a:lnTo>
                  <a:lnTo>
                    <a:pt x="381127" y="409067"/>
                  </a:lnTo>
                  <a:lnTo>
                    <a:pt x="381127" y="442341"/>
                  </a:lnTo>
                  <a:lnTo>
                    <a:pt x="447675" y="409067"/>
                  </a:lnTo>
                  <a:lnTo>
                    <a:pt x="457327" y="404241"/>
                  </a:lnTo>
                  <a:close/>
                </a:path>
                <a:path w="2378075" h="442594">
                  <a:moveTo>
                    <a:pt x="457327" y="38100"/>
                  </a:moveTo>
                  <a:lnTo>
                    <a:pt x="447675" y="33274"/>
                  </a:lnTo>
                  <a:lnTo>
                    <a:pt x="381127" y="0"/>
                  </a:lnTo>
                  <a:lnTo>
                    <a:pt x="381127" y="33274"/>
                  </a:lnTo>
                  <a:lnTo>
                    <a:pt x="0" y="33274"/>
                  </a:lnTo>
                  <a:lnTo>
                    <a:pt x="0" y="42799"/>
                  </a:lnTo>
                  <a:lnTo>
                    <a:pt x="381127" y="42799"/>
                  </a:lnTo>
                  <a:lnTo>
                    <a:pt x="381127" y="76200"/>
                  </a:lnTo>
                  <a:lnTo>
                    <a:pt x="447929" y="42799"/>
                  </a:lnTo>
                  <a:lnTo>
                    <a:pt x="457327" y="38100"/>
                  </a:lnTo>
                  <a:close/>
                </a:path>
                <a:path w="2378075" h="442594">
                  <a:moveTo>
                    <a:pt x="2378075" y="221234"/>
                  </a:moveTo>
                  <a:lnTo>
                    <a:pt x="2368423" y="216408"/>
                  </a:lnTo>
                  <a:lnTo>
                    <a:pt x="2301875" y="183134"/>
                  </a:lnTo>
                  <a:lnTo>
                    <a:pt x="2301875" y="216408"/>
                  </a:lnTo>
                  <a:lnTo>
                    <a:pt x="1920748" y="216408"/>
                  </a:lnTo>
                  <a:lnTo>
                    <a:pt x="1920748" y="225933"/>
                  </a:lnTo>
                  <a:lnTo>
                    <a:pt x="2301875" y="225933"/>
                  </a:lnTo>
                  <a:lnTo>
                    <a:pt x="2301875" y="259334"/>
                  </a:lnTo>
                  <a:lnTo>
                    <a:pt x="2368677" y="225933"/>
                  </a:lnTo>
                  <a:lnTo>
                    <a:pt x="2378075" y="2212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25" name="object 16">
              <a:extLst>
                <a:ext uri="{FF2B5EF4-FFF2-40B4-BE49-F238E27FC236}">
                  <a16:creationId xmlns:a16="http://schemas.microsoft.com/office/drawing/2014/main" xmlns="" id="{B3628ABC-DBCC-41C5-8D90-EA4D2A4CACAF}"/>
                </a:ext>
              </a:extLst>
            </p:cNvPr>
            <p:cNvSpPr/>
            <p:nvPr/>
          </p:nvSpPr>
          <p:spPr>
            <a:xfrm>
              <a:off x="6781926" y="2225167"/>
              <a:ext cx="1463675" cy="366395"/>
            </a:xfrm>
            <a:custGeom>
              <a:avLst/>
              <a:gdLst/>
              <a:ahLst/>
              <a:cxnLst/>
              <a:rect l="l" t="t" r="r" b="b"/>
              <a:pathLst>
                <a:path w="1463675" h="366394">
                  <a:moveTo>
                    <a:pt x="0" y="0"/>
                  </a:moveTo>
                  <a:lnTo>
                    <a:pt x="1463421" y="183134"/>
                  </a:lnTo>
                </a:path>
                <a:path w="1463675" h="366394">
                  <a:moveTo>
                    <a:pt x="0" y="366141"/>
                  </a:moveTo>
                  <a:lnTo>
                    <a:pt x="1463421" y="18300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</p:grpSp>
      <p:grpSp>
        <p:nvGrpSpPr>
          <p:cNvPr id="26" name="object 17">
            <a:extLst>
              <a:ext uri="{FF2B5EF4-FFF2-40B4-BE49-F238E27FC236}">
                <a16:creationId xmlns:a16="http://schemas.microsoft.com/office/drawing/2014/main" xmlns="" id="{CA1B5325-8FD7-4746-B371-818F78B2B11C}"/>
              </a:ext>
            </a:extLst>
          </p:cNvPr>
          <p:cNvGrpSpPr/>
          <p:nvPr/>
        </p:nvGrpSpPr>
        <p:grpSpPr>
          <a:xfrm>
            <a:off x="4109579" y="2128837"/>
            <a:ext cx="2378075" cy="558800"/>
            <a:chOff x="3276600" y="2128837"/>
            <a:chExt cx="2378075" cy="558800"/>
          </a:xfrm>
        </p:grpSpPr>
        <p:sp>
          <p:nvSpPr>
            <p:cNvPr id="27" name="object 18">
              <a:extLst>
                <a:ext uri="{FF2B5EF4-FFF2-40B4-BE49-F238E27FC236}">
                  <a16:creationId xmlns:a16="http://schemas.microsoft.com/office/drawing/2014/main" xmlns="" id="{6BEDAC88-005A-4886-B40C-C65CF1B9A51D}"/>
                </a:ext>
              </a:extLst>
            </p:cNvPr>
            <p:cNvSpPr/>
            <p:nvPr/>
          </p:nvSpPr>
          <p:spPr>
            <a:xfrm>
              <a:off x="3276600" y="2370200"/>
              <a:ext cx="366395" cy="76200"/>
            </a:xfrm>
            <a:custGeom>
              <a:avLst/>
              <a:gdLst/>
              <a:ahLst/>
              <a:cxnLst/>
              <a:rect l="l" t="t" r="r" b="b"/>
              <a:pathLst>
                <a:path w="366395" h="76200">
                  <a:moveTo>
                    <a:pt x="289687" y="0"/>
                  </a:moveTo>
                  <a:lnTo>
                    <a:pt x="289687" y="76200"/>
                  </a:lnTo>
                  <a:lnTo>
                    <a:pt x="356488" y="42799"/>
                  </a:lnTo>
                  <a:lnTo>
                    <a:pt x="302387" y="42799"/>
                  </a:lnTo>
                  <a:lnTo>
                    <a:pt x="302387" y="33274"/>
                  </a:lnTo>
                  <a:lnTo>
                    <a:pt x="356235" y="33274"/>
                  </a:lnTo>
                  <a:lnTo>
                    <a:pt x="289687" y="0"/>
                  </a:lnTo>
                  <a:close/>
                </a:path>
                <a:path w="366395" h="76200">
                  <a:moveTo>
                    <a:pt x="289687" y="33274"/>
                  </a:moveTo>
                  <a:lnTo>
                    <a:pt x="0" y="33274"/>
                  </a:lnTo>
                  <a:lnTo>
                    <a:pt x="0" y="42799"/>
                  </a:lnTo>
                  <a:lnTo>
                    <a:pt x="289687" y="42799"/>
                  </a:lnTo>
                  <a:lnTo>
                    <a:pt x="289687" y="33274"/>
                  </a:lnTo>
                  <a:close/>
                </a:path>
                <a:path w="366395" h="76200">
                  <a:moveTo>
                    <a:pt x="356235" y="33274"/>
                  </a:moveTo>
                  <a:lnTo>
                    <a:pt x="302387" y="33274"/>
                  </a:lnTo>
                  <a:lnTo>
                    <a:pt x="302387" y="42799"/>
                  </a:lnTo>
                  <a:lnTo>
                    <a:pt x="356488" y="42799"/>
                  </a:lnTo>
                  <a:lnTo>
                    <a:pt x="365887" y="38100"/>
                  </a:lnTo>
                  <a:lnTo>
                    <a:pt x="356235" y="332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xmlns="" id="{0F6250AF-7635-4BA2-A678-816575153142}"/>
                </a:ext>
              </a:extLst>
            </p:cNvPr>
            <p:cNvSpPr/>
            <p:nvPr/>
          </p:nvSpPr>
          <p:spPr>
            <a:xfrm>
              <a:off x="3642486" y="2133600"/>
              <a:ext cx="1463675" cy="549275"/>
            </a:xfrm>
            <a:custGeom>
              <a:avLst/>
              <a:gdLst/>
              <a:ahLst/>
              <a:cxnLst/>
              <a:rect l="l" t="t" r="r" b="b"/>
              <a:pathLst>
                <a:path w="1463675" h="549275">
                  <a:moveTo>
                    <a:pt x="1463421" y="0"/>
                  </a:moveTo>
                  <a:lnTo>
                    <a:pt x="0" y="0"/>
                  </a:lnTo>
                  <a:lnTo>
                    <a:pt x="0" y="549275"/>
                  </a:lnTo>
                  <a:lnTo>
                    <a:pt x="1463421" y="549275"/>
                  </a:lnTo>
                  <a:lnTo>
                    <a:pt x="14634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29" name="object 20">
              <a:extLst>
                <a:ext uri="{FF2B5EF4-FFF2-40B4-BE49-F238E27FC236}">
                  <a16:creationId xmlns:a16="http://schemas.microsoft.com/office/drawing/2014/main" xmlns="" id="{CE59FA0F-F281-4890-AEB0-9C0A41F06669}"/>
                </a:ext>
              </a:extLst>
            </p:cNvPr>
            <p:cNvSpPr/>
            <p:nvPr/>
          </p:nvSpPr>
          <p:spPr>
            <a:xfrm>
              <a:off x="3642486" y="2133600"/>
              <a:ext cx="1463675" cy="549275"/>
            </a:xfrm>
            <a:custGeom>
              <a:avLst/>
              <a:gdLst/>
              <a:ahLst/>
              <a:cxnLst/>
              <a:rect l="l" t="t" r="r" b="b"/>
              <a:pathLst>
                <a:path w="1463675" h="549275">
                  <a:moveTo>
                    <a:pt x="0" y="549275"/>
                  </a:moveTo>
                  <a:lnTo>
                    <a:pt x="1463421" y="549275"/>
                  </a:lnTo>
                  <a:lnTo>
                    <a:pt x="1463421" y="0"/>
                  </a:lnTo>
                  <a:lnTo>
                    <a:pt x="0" y="0"/>
                  </a:lnTo>
                  <a:lnTo>
                    <a:pt x="0" y="5492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30" name="object 21">
              <a:extLst>
                <a:ext uri="{FF2B5EF4-FFF2-40B4-BE49-F238E27FC236}">
                  <a16:creationId xmlns:a16="http://schemas.microsoft.com/office/drawing/2014/main" xmlns="" id="{8ABF6473-27F7-4718-A5F5-D446A7E89A47}"/>
                </a:ext>
              </a:extLst>
            </p:cNvPr>
            <p:cNvSpPr/>
            <p:nvPr/>
          </p:nvSpPr>
          <p:spPr>
            <a:xfrm>
              <a:off x="5105908" y="2187066"/>
              <a:ext cx="549275" cy="442595"/>
            </a:xfrm>
            <a:custGeom>
              <a:avLst/>
              <a:gdLst/>
              <a:ahLst/>
              <a:cxnLst/>
              <a:rect l="l" t="t" r="r" b="b"/>
              <a:pathLst>
                <a:path w="549275" h="442594">
                  <a:moveTo>
                    <a:pt x="548767" y="404241"/>
                  </a:moveTo>
                  <a:lnTo>
                    <a:pt x="539369" y="399542"/>
                  </a:lnTo>
                  <a:lnTo>
                    <a:pt x="472567" y="366141"/>
                  </a:lnTo>
                  <a:lnTo>
                    <a:pt x="472567" y="399542"/>
                  </a:lnTo>
                  <a:lnTo>
                    <a:pt x="0" y="399542"/>
                  </a:lnTo>
                  <a:lnTo>
                    <a:pt x="0" y="409067"/>
                  </a:lnTo>
                  <a:lnTo>
                    <a:pt x="472567" y="409067"/>
                  </a:lnTo>
                  <a:lnTo>
                    <a:pt x="472567" y="442341"/>
                  </a:lnTo>
                  <a:lnTo>
                    <a:pt x="539115" y="409067"/>
                  </a:lnTo>
                  <a:lnTo>
                    <a:pt x="548767" y="404241"/>
                  </a:lnTo>
                  <a:close/>
                </a:path>
                <a:path w="549275" h="442594">
                  <a:moveTo>
                    <a:pt x="548767" y="38100"/>
                  </a:moveTo>
                  <a:lnTo>
                    <a:pt x="539115" y="33274"/>
                  </a:lnTo>
                  <a:lnTo>
                    <a:pt x="472567" y="0"/>
                  </a:lnTo>
                  <a:lnTo>
                    <a:pt x="472567" y="33274"/>
                  </a:lnTo>
                  <a:lnTo>
                    <a:pt x="0" y="33274"/>
                  </a:lnTo>
                  <a:lnTo>
                    <a:pt x="0" y="42799"/>
                  </a:lnTo>
                  <a:lnTo>
                    <a:pt x="472567" y="42799"/>
                  </a:lnTo>
                  <a:lnTo>
                    <a:pt x="472567" y="76200"/>
                  </a:lnTo>
                  <a:lnTo>
                    <a:pt x="539369" y="42799"/>
                  </a:lnTo>
                  <a:lnTo>
                    <a:pt x="548767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31" name="object 22">
              <a:extLst>
                <a:ext uri="{FF2B5EF4-FFF2-40B4-BE49-F238E27FC236}">
                  <a16:creationId xmlns:a16="http://schemas.microsoft.com/office/drawing/2014/main" xmlns="" id="{BA4065B5-462B-45FF-B96B-8CC30A4C9BE3}"/>
                </a:ext>
              </a:extLst>
            </p:cNvPr>
            <p:cNvSpPr/>
            <p:nvPr/>
          </p:nvSpPr>
          <p:spPr>
            <a:xfrm>
              <a:off x="3642486" y="2225167"/>
              <a:ext cx="1463675" cy="366395"/>
            </a:xfrm>
            <a:custGeom>
              <a:avLst/>
              <a:gdLst/>
              <a:ahLst/>
              <a:cxnLst/>
              <a:rect l="l" t="t" r="r" b="b"/>
              <a:pathLst>
                <a:path w="1463675" h="366394">
                  <a:moveTo>
                    <a:pt x="0" y="183007"/>
                  </a:moveTo>
                  <a:lnTo>
                    <a:pt x="1463421" y="0"/>
                  </a:lnTo>
                </a:path>
                <a:path w="1463675" h="366394">
                  <a:moveTo>
                    <a:pt x="0" y="183007"/>
                  </a:moveTo>
                  <a:lnTo>
                    <a:pt x="1463421" y="36614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</p:grpSp>
      <p:grpSp>
        <p:nvGrpSpPr>
          <p:cNvPr id="32" name="object 23">
            <a:extLst>
              <a:ext uri="{FF2B5EF4-FFF2-40B4-BE49-F238E27FC236}">
                <a16:creationId xmlns:a16="http://schemas.microsoft.com/office/drawing/2014/main" xmlns="" id="{B52BADB2-DED5-4800-874E-0A519B7C857A}"/>
              </a:ext>
            </a:extLst>
          </p:cNvPr>
          <p:cNvGrpSpPr/>
          <p:nvPr/>
        </p:nvGrpSpPr>
        <p:grpSpPr>
          <a:xfrm>
            <a:off x="4414379" y="4110037"/>
            <a:ext cx="1646555" cy="649605"/>
            <a:chOff x="3581400" y="4110037"/>
            <a:chExt cx="1646555" cy="649605"/>
          </a:xfrm>
        </p:grpSpPr>
        <p:sp>
          <p:nvSpPr>
            <p:cNvPr id="33" name="object 24">
              <a:extLst>
                <a:ext uri="{FF2B5EF4-FFF2-40B4-BE49-F238E27FC236}">
                  <a16:creationId xmlns:a16="http://schemas.microsoft.com/office/drawing/2014/main" xmlns="" id="{D884B30A-1BF8-44AD-BD75-241D9937C04B}"/>
                </a:ext>
              </a:extLst>
            </p:cNvPr>
            <p:cNvSpPr/>
            <p:nvPr/>
          </p:nvSpPr>
          <p:spPr>
            <a:xfrm>
              <a:off x="4130166" y="4114800"/>
              <a:ext cx="640715" cy="640080"/>
            </a:xfrm>
            <a:custGeom>
              <a:avLst/>
              <a:gdLst/>
              <a:ahLst/>
              <a:cxnLst/>
              <a:rect l="l" t="t" r="r" b="b"/>
              <a:pathLst>
                <a:path w="640714" h="640079">
                  <a:moveTo>
                    <a:pt x="320040" y="0"/>
                  </a:moveTo>
                  <a:lnTo>
                    <a:pt x="272739" y="3469"/>
                  </a:lnTo>
                  <a:lnTo>
                    <a:pt x="227596" y="13546"/>
                  </a:lnTo>
                  <a:lnTo>
                    <a:pt x="185105" y="29737"/>
                  </a:lnTo>
                  <a:lnTo>
                    <a:pt x="145761" y="51546"/>
                  </a:lnTo>
                  <a:lnTo>
                    <a:pt x="110057" y="78478"/>
                  </a:lnTo>
                  <a:lnTo>
                    <a:pt x="78490" y="110037"/>
                  </a:lnTo>
                  <a:lnTo>
                    <a:pt x="51552" y="145728"/>
                  </a:lnTo>
                  <a:lnTo>
                    <a:pt x="29740" y="185057"/>
                  </a:lnTo>
                  <a:lnTo>
                    <a:pt x="13547" y="227527"/>
                  </a:lnTo>
                  <a:lnTo>
                    <a:pt x="3469" y="272644"/>
                  </a:lnTo>
                  <a:lnTo>
                    <a:pt x="0" y="319913"/>
                  </a:lnTo>
                  <a:lnTo>
                    <a:pt x="3469" y="367181"/>
                  </a:lnTo>
                  <a:lnTo>
                    <a:pt x="13547" y="412298"/>
                  </a:lnTo>
                  <a:lnTo>
                    <a:pt x="29740" y="454768"/>
                  </a:lnTo>
                  <a:lnTo>
                    <a:pt x="51552" y="494097"/>
                  </a:lnTo>
                  <a:lnTo>
                    <a:pt x="78490" y="529788"/>
                  </a:lnTo>
                  <a:lnTo>
                    <a:pt x="110057" y="561347"/>
                  </a:lnTo>
                  <a:lnTo>
                    <a:pt x="145761" y="588279"/>
                  </a:lnTo>
                  <a:lnTo>
                    <a:pt x="185105" y="610088"/>
                  </a:lnTo>
                  <a:lnTo>
                    <a:pt x="227596" y="626279"/>
                  </a:lnTo>
                  <a:lnTo>
                    <a:pt x="272739" y="636356"/>
                  </a:lnTo>
                  <a:lnTo>
                    <a:pt x="320040" y="639826"/>
                  </a:lnTo>
                  <a:lnTo>
                    <a:pt x="367343" y="636356"/>
                  </a:lnTo>
                  <a:lnTo>
                    <a:pt x="412494" y="626279"/>
                  </a:lnTo>
                  <a:lnTo>
                    <a:pt x="454997" y="610088"/>
                  </a:lnTo>
                  <a:lnTo>
                    <a:pt x="494356" y="588279"/>
                  </a:lnTo>
                  <a:lnTo>
                    <a:pt x="530077" y="561347"/>
                  </a:lnTo>
                  <a:lnTo>
                    <a:pt x="561662" y="529788"/>
                  </a:lnTo>
                  <a:lnTo>
                    <a:pt x="588616" y="494097"/>
                  </a:lnTo>
                  <a:lnTo>
                    <a:pt x="610443" y="454768"/>
                  </a:lnTo>
                  <a:lnTo>
                    <a:pt x="626648" y="412298"/>
                  </a:lnTo>
                  <a:lnTo>
                    <a:pt x="636734" y="367181"/>
                  </a:lnTo>
                  <a:lnTo>
                    <a:pt x="640207" y="319913"/>
                  </a:lnTo>
                  <a:lnTo>
                    <a:pt x="636734" y="272644"/>
                  </a:lnTo>
                  <a:lnTo>
                    <a:pt x="626648" y="227527"/>
                  </a:lnTo>
                  <a:lnTo>
                    <a:pt x="610443" y="185057"/>
                  </a:lnTo>
                  <a:lnTo>
                    <a:pt x="588616" y="145728"/>
                  </a:lnTo>
                  <a:lnTo>
                    <a:pt x="561662" y="110037"/>
                  </a:lnTo>
                  <a:lnTo>
                    <a:pt x="530077" y="78478"/>
                  </a:lnTo>
                  <a:lnTo>
                    <a:pt x="494356" y="51546"/>
                  </a:lnTo>
                  <a:lnTo>
                    <a:pt x="454997" y="29737"/>
                  </a:lnTo>
                  <a:lnTo>
                    <a:pt x="412494" y="13546"/>
                  </a:lnTo>
                  <a:lnTo>
                    <a:pt x="367343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34" name="object 25">
              <a:extLst>
                <a:ext uri="{FF2B5EF4-FFF2-40B4-BE49-F238E27FC236}">
                  <a16:creationId xmlns:a16="http://schemas.microsoft.com/office/drawing/2014/main" xmlns="" id="{E4BAA070-DF96-4BC5-8A85-DFD65D15C92D}"/>
                </a:ext>
              </a:extLst>
            </p:cNvPr>
            <p:cNvSpPr/>
            <p:nvPr/>
          </p:nvSpPr>
          <p:spPr>
            <a:xfrm>
              <a:off x="4130166" y="4114800"/>
              <a:ext cx="640715" cy="640080"/>
            </a:xfrm>
            <a:custGeom>
              <a:avLst/>
              <a:gdLst/>
              <a:ahLst/>
              <a:cxnLst/>
              <a:rect l="l" t="t" r="r" b="b"/>
              <a:pathLst>
                <a:path w="640714" h="640079">
                  <a:moveTo>
                    <a:pt x="0" y="319913"/>
                  </a:moveTo>
                  <a:lnTo>
                    <a:pt x="3469" y="272644"/>
                  </a:lnTo>
                  <a:lnTo>
                    <a:pt x="13547" y="227527"/>
                  </a:lnTo>
                  <a:lnTo>
                    <a:pt x="29740" y="185057"/>
                  </a:lnTo>
                  <a:lnTo>
                    <a:pt x="51552" y="145728"/>
                  </a:lnTo>
                  <a:lnTo>
                    <a:pt x="78490" y="110037"/>
                  </a:lnTo>
                  <a:lnTo>
                    <a:pt x="110057" y="78478"/>
                  </a:lnTo>
                  <a:lnTo>
                    <a:pt x="145761" y="51546"/>
                  </a:lnTo>
                  <a:lnTo>
                    <a:pt x="185105" y="29737"/>
                  </a:lnTo>
                  <a:lnTo>
                    <a:pt x="227596" y="13546"/>
                  </a:lnTo>
                  <a:lnTo>
                    <a:pt x="272739" y="3469"/>
                  </a:lnTo>
                  <a:lnTo>
                    <a:pt x="320040" y="0"/>
                  </a:lnTo>
                  <a:lnTo>
                    <a:pt x="367343" y="3469"/>
                  </a:lnTo>
                  <a:lnTo>
                    <a:pt x="412494" y="13546"/>
                  </a:lnTo>
                  <a:lnTo>
                    <a:pt x="454997" y="29737"/>
                  </a:lnTo>
                  <a:lnTo>
                    <a:pt x="494356" y="51546"/>
                  </a:lnTo>
                  <a:lnTo>
                    <a:pt x="530077" y="78478"/>
                  </a:lnTo>
                  <a:lnTo>
                    <a:pt x="561662" y="110037"/>
                  </a:lnTo>
                  <a:lnTo>
                    <a:pt x="588616" y="145728"/>
                  </a:lnTo>
                  <a:lnTo>
                    <a:pt x="610443" y="185057"/>
                  </a:lnTo>
                  <a:lnTo>
                    <a:pt x="626648" y="227527"/>
                  </a:lnTo>
                  <a:lnTo>
                    <a:pt x="636734" y="272644"/>
                  </a:lnTo>
                  <a:lnTo>
                    <a:pt x="640207" y="319913"/>
                  </a:lnTo>
                  <a:lnTo>
                    <a:pt x="636734" y="367181"/>
                  </a:lnTo>
                  <a:lnTo>
                    <a:pt x="626648" y="412298"/>
                  </a:lnTo>
                  <a:lnTo>
                    <a:pt x="610443" y="454768"/>
                  </a:lnTo>
                  <a:lnTo>
                    <a:pt x="588616" y="494097"/>
                  </a:lnTo>
                  <a:lnTo>
                    <a:pt x="561662" y="529788"/>
                  </a:lnTo>
                  <a:lnTo>
                    <a:pt x="530077" y="561347"/>
                  </a:lnTo>
                  <a:lnTo>
                    <a:pt x="494356" y="588279"/>
                  </a:lnTo>
                  <a:lnTo>
                    <a:pt x="454997" y="610088"/>
                  </a:lnTo>
                  <a:lnTo>
                    <a:pt x="412494" y="626279"/>
                  </a:lnTo>
                  <a:lnTo>
                    <a:pt x="367343" y="636356"/>
                  </a:lnTo>
                  <a:lnTo>
                    <a:pt x="320040" y="639826"/>
                  </a:lnTo>
                  <a:lnTo>
                    <a:pt x="272739" y="636356"/>
                  </a:lnTo>
                  <a:lnTo>
                    <a:pt x="227596" y="626279"/>
                  </a:lnTo>
                  <a:lnTo>
                    <a:pt x="185105" y="610088"/>
                  </a:lnTo>
                  <a:lnTo>
                    <a:pt x="145761" y="588279"/>
                  </a:lnTo>
                  <a:lnTo>
                    <a:pt x="110057" y="561347"/>
                  </a:lnTo>
                  <a:lnTo>
                    <a:pt x="78490" y="529788"/>
                  </a:lnTo>
                  <a:lnTo>
                    <a:pt x="51552" y="494097"/>
                  </a:lnTo>
                  <a:lnTo>
                    <a:pt x="29740" y="454768"/>
                  </a:lnTo>
                  <a:lnTo>
                    <a:pt x="13547" y="412298"/>
                  </a:lnTo>
                  <a:lnTo>
                    <a:pt x="3469" y="367181"/>
                  </a:lnTo>
                  <a:lnTo>
                    <a:pt x="0" y="3199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35" name="object 26">
              <a:extLst>
                <a:ext uri="{FF2B5EF4-FFF2-40B4-BE49-F238E27FC236}">
                  <a16:creationId xmlns:a16="http://schemas.microsoft.com/office/drawing/2014/main" xmlns="" id="{8E68A45C-E6DC-4B4C-B917-03CE7BFBE160}"/>
                </a:ext>
              </a:extLst>
            </p:cNvPr>
            <p:cNvSpPr/>
            <p:nvPr/>
          </p:nvSpPr>
          <p:spPr>
            <a:xfrm>
              <a:off x="3581400" y="4442332"/>
              <a:ext cx="1646555" cy="76200"/>
            </a:xfrm>
            <a:custGeom>
              <a:avLst/>
              <a:gdLst/>
              <a:ahLst/>
              <a:cxnLst/>
              <a:rect l="l" t="t" r="r" b="b"/>
              <a:pathLst>
                <a:path w="1646554" h="76200">
                  <a:moveTo>
                    <a:pt x="548767" y="38100"/>
                  </a:moveTo>
                  <a:lnTo>
                    <a:pt x="539115" y="33274"/>
                  </a:lnTo>
                  <a:lnTo>
                    <a:pt x="472567" y="0"/>
                  </a:lnTo>
                  <a:lnTo>
                    <a:pt x="472567" y="33274"/>
                  </a:lnTo>
                  <a:lnTo>
                    <a:pt x="0" y="33274"/>
                  </a:lnTo>
                  <a:lnTo>
                    <a:pt x="0" y="42799"/>
                  </a:lnTo>
                  <a:lnTo>
                    <a:pt x="472567" y="42799"/>
                  </a:lnTo>
                  <a:lnTo>
                    <a:pt x="472567" y="76200"/>
                  </a:lnTo>
                  <a:lnTo>
                    <a:pt x="539356" y="42799"/>
                  </a:lnTo>
                  <a:lnTo>
                    <a:pt x="548767" y="38100"/>
                  </a:lnTo>
                  <a:close/>
                </a:path>
                <a:path w="1646554" h="76200">
                  <a:moveTo>
                    <a:pt x="1188974" y="38100"/>
                  </a:moveTo>
                  <a:lnTo>
                    <a:pt x="1179322" y="33274"/>
                  </a:lnTo>
                  <a:lnTo>
                    <a:pt x="1112774" y="0"/>
                  </a:lnTo>
                  <a:lnTo>
                    <a:pt x="1112774" y="33274"/>
                  </a:lnTo>
                  <a:lnTo>
                    <a:pt x="548767" y="33274"/>
                  </a:lnTo>
                  <a:lnTo>
                    <a:pt x="548767" y="38100"/>
                  </a:lnTo>
                  <a:lnTo>
                    <a:pt x="548767" y="42799"/>
                  </a:lnTo>
                  <a:lnTo>
                    <a:pt x="1112774" y="42799"/>
                  </a:lnTo>
                  <a:lnTo>
                    <a:pt x="1112774" y="76200"/>
                  </a:lnTo>
                  <a:lnTo>
                    <a:pt x="1179576" y="42799"/>
                  </a:lnTo>
                  <a:lnTo>
                    <a:pt x="1188974" y="38100"/>
                  </a:lnTo>
                  <a:close/>
                </a:path>
                <a:path w="1646554" h="76200">
                  <a:moveTo>
                    <a:pt x="1646174" y="38100"/>
                  </a:moveTo>
                  <a:lnTo>
                    <a:pt x="1636522" y="33274"/>
                  </a:lnTo>
                  <a:lnTo>
                    <a:pt x="1569974" y="0"/>
                  </a:lnTo>
                  <a:lnTo>
                    <a:pt x="1569974" y="33274"/>
                  </a:lnTo>
                  <a:lnTo>
                    <a:pt x="1188974" y="33274"/>
                  </a:lnTo>
                  <a:lnTo>
                    <a:pt x="1188974" y="38100"/>
                  </a:lnTo>
                  <a:lnTo>
                    <a:pt x="1188974" y="42799"/>
                  </a:lnTo>
                  <a:lnTo>
                    <a:pt x="1569974" y="42799"/>
                  </a:lnTo>
                  <a:lnTo>
                    <a:pt x="1569974" y="76200"/>
                  </a:lnTo>
                  <a:lnTo>
                    <a:pt x="1636776" y="42799"/>
                  </a:lnTo>
                  <a:lnTo>
                    <a:pt x="1646174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</p:grpSp>
      <p:grpSp>
        <p:nvGrpSpPr>
          <p:cNvPr id="36" name="object 27">
            <a:extLst>
              <a:ext uri="{FF2B5EF4-FFF2-40B4-BE49-F238E27FC236}">
                <a16:creationId xmlns:a16="http://schemas.microsoft.com/office/drawing/2014/main" xmlns="" id="{28E2962D-5F2A-4AF2-B69D-DCD3C380756D}"/>
              </a:ext>
            </a:extLst>
          </p:cNvPr>
          <p:cNvGrpSpPr/>
          <p:nvPr/>
        </p:nvGrpSpPr>
        <p:grpSpPr>
          <a:xfrm>
            <a:off x="7157579" y="4186237"/>
            <a:ext cx="2286000" cy="558800"/>
            <a:chOff x="6324600" y="4186237"/>
            <a:chExt cx="2286000" cy="558800"/>
          </a:xfrm>
        </p:grpSpPr>
        <p:sp>
          <p:nvSpPr>
            <p:cNvPr id="37" name="object 28">
              <a:extLst>
                <a:ext uri="{FF2B5EF4-FFF2-40B4-BE49-F238E27FC236}">
                  <a16:creationId xmlns:a16="http://schemas.microsoft.com/office/drawing/2014/main" xmlns="" id="{C3F1CEBD-E943-4932-AC04-84EF97A62B80}"/>
                </a:ext>
              </a:extLst>
            </p:cNvPr>
            <p:cNvSpPr/>
            <p:nvPr/>
          </p:nvSpPr>
          <p:spPr>
            <a:xfrm>
              <a:off x="6690359" y="4191000"/>
              <a:ext cx="1463040" cy="549275"/>
            </a:xfrm>
            <a:custGeom>
              <a:avLst/>
              <a:gdLst/>
              <a:ahLst/>
              <a:cxnLst/>
              <a:rect l="l" t="t" r="r" b="b"/>
              <a:pathLst>
                <a:path w="1463040" h="549275">
                  <a:moveTo>
                    <a:pt x="1463040" y="0"/>
                  </a:moveTo>
                  <a:lnTo>
                    <a:pt x="0" y="0"/>
                  </a:lnTo>
                  <a:lnTo>
                    <a:pt x="0" y="549275"/>
                  </a:lnTo>
                  <a:lnTo>
                    <a:pt x="1463040" y="549275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38" name="object 29">
              <a:extLst>
                <a:ext uri="{FF2B5EF4-FFF2-40B4-BE49-F238E27FC236}">
                  <a16:creationId xmlns:a16="http://schemas.microsoft.com/office/drawing/2014/main" xmlns="" id="{C368B7B2-2AB1-45A4-AB00-9B8CF135AD59}"/>
                </a:ext>
              </a:extLst>
            </p:cNvPr>
            <p:cNvSpPr/>
            <p:nvPr/>
          </p:nvSpPr>
          <p:spPr>
            <a:xfrm>
              <a:off x="6690359" y="4191000"/>
              <a:ext cx="1463040" cy="549275"/>
            </a:xfrm>
            <a:custGeom>
              <a:avLst/>
              <a:gdLst/>
              <a:ahLst/>
              <a:cxnLst/>
              <a:rect l="l" t="t" r="r" b="b"/>
              <a:pathLst>
                <a:path w="1463040" h="549275">
                  <a:moveTo>
                    <a:pt x="0" y="549275"/>
                  </a:moveTo>
                  <a:lnTo>
                    <a:pt x="1463040" y="549275"/>
                  </a:lnTo>
                  <a:lnTo>
                    <a:pt x="1463040" y="0"/>
                  </a:lnTo>
                  <a:lnTo>
                    <a:pt x="0" y="0"/>
                  </a:lnTo>
                  <a:lnTo>
                    <a:pt x="0" y="5492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39" name="object 30">
              <a:extLst>
                <a:ext uri="{FF2B5EF4-FFF2-40B4-BE49-F238E27FC236}">
                  <a16:creationId xmlns:a16="http://schemas.microsoft.com/office/drawing/2014/main" xmlns="" id="{496E3CBD-C90B-4D44-BD73-0F3BBA2649ED}"/>
                </a:ext>
              </a:extLst>
            </p:cNvPr>
            <p:cNvSpPr/>
            <p:nvPr/>
          </p:nvSpPr>
          <p:spPr>
            <a:xfrm>
              <a:off x="6324600" y="4244466"/>
              <a:ext cx="2286000" cy="442595"/>
            </a:xfrm>
            <a:custGeom>
              <a:avLst/>
              <a:gdLst/>
              <a:ahLst/>
              <a:cxnLst/>
              <a:rect l="l" t="t" r="r" b="b"/>
              <a:pathLst>
                <a:path w="2286000" h="442595">
                  <a:moveTo>
                    <a:pt x="365760" y="404241"/>
                  </a:moveTo>
                  <a:lnTo>
                    <a:pt x="356362" y="399542"/>
                  </a:lnTo>
                  <a:lnTo>
                    <a:pt x="289547" y="366141"/>
                  </a:lnTo>
                  <a:lnTo>
                    <a:pt x="289547" y="399542"/>
                  </a:lnTo>
                  <a:lnTo>
                    <a:pt x="0" y="399542"/>
                  </a:lnTo>
                  <a:lnTo>
                    <a:pt x="0" y="409067"/>
                  </a:lnTo>
                  <a:lnTo>
                    <a:pt x="289547" y="409067"/>
                  </a:lnTo>
                  <a:lnTo>
                    <a:pt x="289547" y="442341"/>
                  </a:lnTo>
                  <a:lnTo>
                    <a:pt x="356108" y="409067"/>
                  </a:lnTo>
                  <a:lnTo>
                    <a:pt x="365760" y="404241"/>
                  </a:lnTo>
                  <a:close/>
                </a:path>
                <a:path w="2286000" h="442595">
                  <a:moveTo>
                    <a:pt x="365760" y="38100"/>
                  </a:moveTo>
                  <a:lnTo>
                    <a:pt x="356108" y="33274"/>
                  </a:lnTo>
                  <a:lnTo>
                    <a:pt x="289547" y="0"/>
                  </a:lnTo>
                  <a:lnTo>
                    <a:pt x="289547" y="33274"/>
                  </a:lnTo>
                  <a:lnTo>
                    <a:pt x="0" y="33274"/>
                  </a:lnTo>
                  <a:lnTo>
                    <a:pt x="0" y="42799"/>
                  </a:lnTo>
                  <a:lnTo>
                    <a:pt x="289547" y="42799"/>
                  </a:lnTo>
                  <a:lnTo>
                    <a:pt x="289547" y="76200"/>
                  </a:lnTo>
                  <a:lnTo>
                    <a:pt x="356362" y="42799"/>
                  </a:lnTo>
                  <a:lnTo>
                    <a:pt x="365760" y="38100"/>
                  </a:lnTo>
                  <a:close/>
                </a:path>
                <a:path w="2286000" h="442595">
                  <a:moveTo>
                    <a:pt x="2286000" y="404241"/>
                  </a:moveTo>
                  <a:lnTo>
                    <a:pt x="2276602" y="399542"/>
                  </a:lnTo>
                  <a:lnTo>
                    <a:pt x="2209800" y="366141"/>
                  </a:lnTo>
                  <a:lnTo>
                    <a:pt x="2209800" y="399542"/>
                  </a:lnTo>
                  <a:lnTo>
                    <a:pt x="1828800" y="399542"/>
                  </a:lnTo>
                  <a:lnTo>
                    <a:pt x="1828800" y="409067"/>
                  </a:lnTo>
                  <a:lnTo>
                    <a:pt x="2209800" y="409067"/>
                  </a:lnTo>
                  <a:lnTo>
                    <a:pt x="2209800" y="442341"/>
                  </a:lnTo>
                  <a:lnTo>
                    <a:pt x="2276348" y="409067"/>
                  </a:lnTo>
                  <a:lnTo>
                    <a:pt x="2286000" y="404241"/>
                  </a:lnTo>
                  <a:close/>
                </a:path>
                <a:path w="2286000" h="442595">
                  <a:moveTo>
                    <a:pt x="2286000" y="38100"/>
                  </a:moveTo>
                  <a:lnTo>
                    <a:pt x="2276348" y="33274"/>
                  </a:lnTo>
                  <a:lnTo>
                    <a:pt x="2209800" y="0"/>
                  </a:lnTo>
                  <a:lnTo>
                    <a:pt x="2209800" y="33274"/>
                  </a:lnTo>
                  <a:lnTo>
                    <a:pt x="1828800" y="33274"/>
                  </a:lnTo>
                  <a:lnTo>
                    <a:pt x="1828800" y="42799"/>
                  </a:lnTo>
                  <a:lnTo>
                    <a:pt x="2209800" y="42799"/>
                  </a:lnTo>
                  <a:lnTo>
                    <a:pt x="2209800" y="76200"/>
                  </a:lnTo>
                  <a:lnTo>
                    <a:pt x="2276602" y="42799"/>
                  </a:lnTo>
                  <a:lnTo>
                    <a:pt x="228600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</p:grpSp>
      <p:grpSp>
        <p:nvGrpSpPr>
          <p:cNvPr id="40" name="object 31">
            <a:extLst>
              <a:ext uri="{FF2B5EF4-FFF2-40B4-BE49-F238E27FC236}">
                <a16:creationId xmlns:a16="http://schemas.microsoft.com/office/drawing/2014/main" xmlns="" id="{0974890E-60C3-47E9-A048-A6E6AA7BA4D3}"/>
              </a:ext>
            </a:extLst>
          </p:cNvPr>
          <p:cNvGrpSpPr/>
          <p:nvPr/>
        </p:nvGrpSpPr>
        <p:grpSpPr>
          <a:xfrm>
            <a:off x="1137779" y="2128837"/>
            <a:ext cx="2286000" cy="558800"/>
            <a:chOff x="304800" y="2128837"/>
            <a:chExt cx="2286000" cy="558800"/>
          </a:xfrm>
        </p:grpSpPr>
        <p:sp>
          <p:nvSpPr>
            <p:cNvPr id="41" name="object 32">
              <a:extLst>
                <a:ext uri="{FF2B5EF4-FFF2-40B4-BE49-F238E27FC236}">
                  <a16:creationId xmlns:a16="http://schemas.microsoft.com/office/drawing/2014/main" xmlns="" id="{67502659-BD51-4CEA-8E42-F69B93E982E6}"/>
                </a:ext>
              </a:extLst>
            </p:cNvPr>
            <p:cNvSpPr/>
            <p:nvPr/>
          </p:nvSpPr>
          <p:spPr>
            <a:xfrm>
              <a:off x="853440" y="2133600"/>
              <a:ext cx="1280160" cy="549275"/>
            </a:xfrm>
            <a:custGeom>
              <a:avLst/>
              <a:gdLst/>
              <a:ahLst/>
              <a:cxnLst/>
              <a:rect l="l" t="t" r="r" b="b"/>
              <a:pathLst>
                <a:path w="1280160" h="549275">
                  <a:moveTo>
                    <a:pt x="1280160" y="0"/>
                  </a:moveTo>
                  <a:lnTo>
                    <a:pt x="0" y="0"/>
                  </a:lnTo>
                  <a:lnTo>
                    <a:pt x="0" y="549275"/>
                  </a:lnTo>
                  <a:lnTo>
                    <a:pt x="1280160" y="549275"/>
                  </a:lnTo>
                  <a:lnTo>
                    <a:pt x="1280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42" name="object 33">
              <a:extLst>
                <a:ext uri="{FF2B5EF4-FFF2-40B4-BE49-F238E27FC236}">
                  <a16:creationId xmlns:a16="http://schemas.microsoft.com/office/drawing/2014/main" xmlns="" id="{333651F6-4950-4BF6-87A5-44622E25FBC6}"/>
                </a:ext>
              </a:extLst>
            </p:cNvPr>
            <p:cNvSpPr/>
            <p:nvPr/>
          </p:nvSpPr>
          <p:spPr>
            <a:xfrm>
              <a:off x="853440" y="2133600"/>
              <a:ext cx="1280160" cy="549275"/>
            </a:xfrm>
            <a:custGeom>
              <a:avLst/>
              <a:gdLst/>
              <a:ahLst/>
              <a:cxnLst/>
              <a:rect l="l" t="t" r="r" b="b"/>
              <a:pathLst>
                <a:path w="1280160" h="549275">
                  <a:moveTo>
                    <a:pt x="0" y="549275"/>
                  </a:moveTo>
                  <a:lnTo>
                    <a:pt x="1280160" y="549275"/>
                  </a:lnTo>
                  <a:lnTo>
                    <a:pt x="1280160" y="0"/>
                  </a:lnTo>
                  <a:lnTo>
                    <a:pt x="0" y="0"/>
                  </a:lnTo>
                  <a:lnTo>
                    <a:pt x="0" y="5492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43" name="object 34">
              <a:extLst>
                <a:ext uri="{FF2B5EF4-FFF2-40B4-BE49-F238E27FC236}">
                  <a16:creationId xmlns:a16="http://schemas.microsoft.com/office/drawing/2014/main" xmlns="" id="{8D88AF6E-7BED-460F-AD47-1F4D1A13AC38}"/>
                </a:ext>
              </a:extLst>
            </p:cNvPr>
            <p:cNvSpPr/>
            <p:nvPr/>
          </p:nvSpPr>
          <p:spPr>
            <a:xfrm>
              <a:off x="853440" y="2133600"/>
              <a:ext cx="1280160" cy="549275"/>
            </a:xfrm>
            <a:custGeom>
              <a:avLst/>
              <a:gdLst/>
              <a:ahLst/>
              <a:cxnLst/>
              <a:rect l="l" t="t" r="r" b="b"/>
              <a:pathLst>
                <a:path w="1280160" h="549275">
                  <a:moveTo>
                    <a:pt x="0" y="549275"/>
                  </a:moveTo>
                  <a:lnTo>
                    <a:pt x="1280160" y="0"/>
                  </a:lnTo>
                </a:path>
                <a:path w="1280160" h="549275">
                  <a:moveTo>
                    <a:pt x="0" y="0"/>
                  </a:moveTo>
                  <a:lnTo>
                    <a:pt x="1280160" y="5492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44" name="object 35">
              <a:extLst>
                <a:ext uri="{FF2B5EF4-FFF2-40B4-BE49-F238E27FC236}">
                  <a16:creationId xmlns:a16="http://schemas.microsoft.com/office/drawing/2014/main" xmlns="" id="{1C6BC3EF-3C28-4D74-8C55-CCFE26A92C21}"/>
                </a:ext>
              </a:extLst>
            </p:cNvPr>
            <p:cNvSpPr/>
            <p:nvPr/>
          </p:nvSpPr>
          <p:spPr>
            <a:xfrm>
              <a:off x="304800" y="2370200"/>
              <a:ext cx="2286000" cy="76200"/>
            </a:xfrm>
            <a:custGeom>
              <a:avLst/>
              <a:gdLst/>
              <a:ahLst/>
              <a:cxnLst/>
              <a:rect l="l" t="t" r="r" b="b"/>
              <a:pathLst>
                <a:path w="2286000" h="76200">
                  <a:moveTo>
                    <a:pt x="548640" y="38100"/>
                  </a:moveTo>
                  <a:lnTo>
                    <a:pt x="538988" y="33274"/>
                  </a:lnTo>
                  <a:lnTo>
                    <a:pt x="472440" y="0"/>
                  </a:lnTo>
                  <a:lnTo>
                    <a:pt x="472440" y="33274"/>
                  </a:lnTo>
                  <a:lnTo>
                    <a:pt x="0" y="33274"/>
                  </a:lnTo>
                  <a:lnTo>
                    <a:pt x="0" y="42799"/>
                  </a:lnTo>
                  <a:lnTo>
                    <a:pt x="472440" y="42799"/>
                  </a:lnTo>
                  <a:lnTo>
                    <a:pt x="472440" y="76200"/>
                  </a:lnTo>
                  <a:lnTo>
                    <a:pt x="539242" y="42799"/>
                  </a:lnTo>
                  <a:lnTo>
                    <a:pt x="548640" y="38100"/>
                  </a:lnTo>
                  <a:close/>
                </a:path>
                <a:path w="2286000" h="76200">
                  <a:moveTo>
                    <a:pt x="2286000" y="38100"/>
                  </a:moveTo>
                  <a:lnTo>
                    <a:pt x="2276348" y="33274"/>
                  </a:lnTo>
                  <a:lnTo>
                    <a:pt x="2209800" y="0"/>
                  </a:lnTo>
                  <a:lnTo>
                    <a:pt x="2209800" y="33274"/>
                  </a:lnTo>
                  <a:lnTo>
                    <a:pt x="1828800" y="33274"/>
                  </a:lnTo>
                  <a:lnTo>
                    <a:pt x="1828800" y="42799"/>
                  </a:lnTo>
                  <a:lnTo>
                    <a:pt x="2209800" y="42799"/>
                  </a:lnTo>
                  <a:lnTo>
                    <a:pt x="2209800" y="76200"/>
                  </a:lnTo>
                  <a:lnTo>
                    <a:pt x="2276602" y="42799"/>
                  </a:lnTo>
                  <a:lnTo>
                    <a:pt x="228600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</p:grpSp>
      <p:sp>
        <p:nvSpPr>
          <p:cNvPr id="45" name="object 46">
            <a:extLst>
              <a:ext uri="{FF2B5EF4-FFF2-40B4-BE49-F238E27FC236}">
                <a16:creationId xmlns:a16="http://schemas.microsoft.com/office/drawing/2014/main" xmlns="" id="{7E275926-C1DC-4C63-84FD-1801791B6FD0}"/>
              </a:ext>
            </a:extLst>
          </p:cNvPr>
          <p:cNvSpPr txBox="1"/>
          <p:nvPr/>
        </p:nvSpPr>
        <p:spPr>
          <a:xfrm>
            <a:off x="7164689" y="3453765"/>
            <a:ext cx="2285999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3975" algn="ctr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solidFill>
                  <a:srgbClr val="004EA4"/>
                </a:solidFill>
                <a:cs typeface="Times New Roman"/>
              </a:rPr>
              <a:t>аппарат</a:t>
            </a:r>
            <a:endParaRPr sz="2000" dirty="0">
              <a:solidFill>
                <a:srgbClr val="004EA4"/>
              </a:solidFill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spc="-5" dirty="0">
                <a:solidFill>
                  <a:srgbClr val="004EA4"/>
                </a:solidFill>
                <a:cs typeface="Times New Roman"/>
              </a:rPr>
              <a:t>межфазного</a:t>
            </a:r>
            <a:r>
              <a:rPr sz="2000" spc="-55" dirty="0">
                <a:solidFill>
                  <a:srgbClr val="004EA4"/>
                </a:solidFill>
                <a:cs typeface="Times New Roman"/>
              </a:rPr>
              <a:t> </a:t>
            </a:r>
            <a:r>
              <a:rPr sz="2000" spc="-5" dirty="0">
                <a:solidFill>
                  <a:srgbClr val="004EA4"/>
                </a:solidFill>
                <a:cs typeface="Times New Roman"/>
              </a:rPr>
              <a:t>обмена</a:t>
            </a:r>
            <a:endParaRPr sz="2000" dirty="0">
              <a:solidFill>
                <a:srgbClr val="004EA4"/>
              </a:solidFill>
              <a:cs typeface="Times New Roman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xmlns="" id="{35729D9F-2EFA-4370-A2B3-93FCF011A34A}"/>
              </a:ext>
            </a:extLst>
          </p:cNvPr>
          <p:cNvSpPr txBox="1"/>
          <p:nvPr/>
        </p:nvSpPr>
        <p:spPr>
          <a:xfrm>
            <a:off x="1445119" y="3453765"/>
            <a:ext cx="177999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4EA4"/>
                </a:solidFill>
                <a:cs typeface="Times New Roman"/>
              </a:rPr>
              <a:t>теплообменник</a:t>
            </a:r>
            <a:endParaRPr sz="2000" dirty="0">
              <a:solidFill>
                <a:srgbClr val="004EA4"/>
              </a:solidFill>
              <a:cs typeface="Times New Roman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xmlns="" id="{4C9FBD3F-1C37-4962-95D2-1BEE89A45BFE}"/>
              </a:ext>
            </a:extLst>
          </p:cNvPr>
          <p:cNvSpPr txBox="1"/>
          <p:nvPr/>
        </p:nvSpPr>
        <p:spPr>
          <a:xfrm>
            <a:off x="1902623" y="1700530"/>
            <a:ext cx="7540956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755900" algn="l"/>
                <a:tab pos="5575935" algn="l"/>
              </a:tabLst>
            </a:pPr>
            <a:r>
              <a:rPr sz="2000" spc="-5" dirty="0">
                <a:solidFill>
                  <a:srgbClr val="004EA4"/>
                </a:solidFill>
                <a:cs typeface="Times New Roman"/>
              </a:rPr>
              <a:t>реактор	</a:t>
            </a:r>
            <a:r>
              <a:rPr sz="2000" spc="5" dirty="0">
                <a:solidFill>
                  <a:srgbClr val="004EA4"/>
                </a:solidFill>
                <a:cs typeface="Times New Roman"/>
              </a:rPr>
              <a:t>смеситель	</a:t>
            </a:r>
            <a:r>
              <a:rPr sz="2000" spc="-5" dirty="0">
                <a:solidFill>
                  <a:srgbClr val="004EA4"/>
                </a:solidFill>
                <a:cs typeface="Times New Roman"/>
              </a:rPr>
              <a:t>распределитель</a:t>
            </a:r>
            <a:endParaRPr sz="2000" dirty="0">
              <a:solidFill>
                <a:srgbClr val="004EA4"/>
              </a:solidFill>
              <a:cs typeface="Times New Roman"/>
            </a:endParaRP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xmlns="" id="{A379617B-0FC8-43EB-9342-042CA34D6F53}"/>
              </a:ext>
            </a:extLst>
          </p:cNvPr>
          <p:cNvSpPr txBox="1"/>
          <p:nvPr/>
        </p:nvSpPr>
        <p:spPr>
          <a:xfrm>
            <a:off x="4190732" y="3148660"/>
            <a:ext cx="2370444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4EA4"/>
                </a:solidFill>
                <a:cs typeface="Times New Roman"/>
              </a:rPr>
              <a:t>компрессор</a:t>
            </a:r>
            <a:endParaRPr sz="2000">
              <a:solidFill>
                <a:srgbClr val="004EA4"/>
              </a:solidFill>
              <a:cs typeface="Times New Roman"/>
            </a:endParaRPr>
          </a:p>
          <a:p>
            <a:pPr marR="53340" algn="ctr">
              <a:lnSpc>
                <a:spcPct val="100000"/>
              </a:lnSpc>
            </a:pPr>
            <a:r>
              <a:rPr sz="2000" spc="-10" dirty="0">
                <a:solidFill>
                  <a:srgbClr val="004EA4"/>
                </a:solidFill>
                <a:cs typeface="Times New Roman"/>
              </a:rPr>
              <a:t>(аппарат</a:t>
            </a:r>
            <a:r>
              <a:rPr sz="2000" spc="-20" dirty="0">
                <a:solidFill>
                  <a:srgbClr val="004EA4"/>
                </a:solidFill>
                <a:cs typeface="Times New Roman"/>
              </a:rPr>
              <a:t> </a:t>
            </a:r>
            <a:r>
              <a:rPr sz="2000" dirty="0">
                <a:solidFill>
                  <a:srgbClr val="004EA4"/>
                </a:solidFill>
                <a:cs typeface="Times New Roman"/>
              </a:rPr>
              <a:t>типа</a:t>
            </a:r>
            <a:endParaRPr sz="2000">
              <a:solidFill>
                <a:srgbClr val="004EA4"/>
              </a:solidFill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spc="-5" dirty="0">
                <a:solidFill>
                  <a:srgbClr val="004EA4"/>
                </a:solidFill>
                <a:cs typeface="Times New Roman"/>
              </a:rPr>
              <a:t>сжатие-расширение)</a:t>
            </a:r>
            <a:endParaRPr sz="2000">
              <a:solidFill>
                <a:srgbClr val="004EA4"/>
              </a:solidFill>
              <a:cs typeface="Times New Roman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xmlns="" id="{93E2C48A-BA6E-4CC5-A83E-B70BBF3D7940}"/>
              </a:ext>
            </a:extLst>
          </p:cNvPr>
          <p:cNvSpPr txBox="1"/>
          <p:nvPr/>
        </p:nvSpPr>
        <p:spPr>
          <a:xfrm>
            <a:off x="838200" y="5517591"/>
            <a:ext cx="8697454" cy="10470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365125" algn="just">
              <a:lnSpc>
                <a:spcPct val="100000"/>
              </a:lnSpc>
              <a:spcBef>
                <a:spcPts val="100"/>
              </a:spcBef>
            </a:pPr>
            <a:r>
              <a:rPr sz="2800" u="heavy" dirty="0">
                <a:solidFill>
                  <a:srgbClr val="004EA4"/>
                </a:solidFill>
                <a:uFill>
                  <a:solidFill>
                    <a:srgbClr val="FFFFFF"/>
                  </a:solidFill>
                </a:uFill>
                <a:cs typeface="Tahoma"/>
              </a:rPr>
              <a:t>Элемент</a:t>
            </a:r>
            <a:r>
              <a:rPr sz="2800" dirty="0">
                <a:solidFill>
                  <a:srgbClr val="004EA4"/>
                </a:solidFill>
                <a:cs typeface="Tahoma"/>
              </a:rPr>
              <a:t> ХТС – </a:t>
            </a:r>
            <a:r>
              <a:rPr sz="2800" spc="-5" dirty="0">
                <a:solidFill>
                  <a:srgbClr val="004EA4"/>
                </a:solidFill>
                <a:cs typeface="Tahoma"/>
              </a:rPr>
              <a:t>это </a:t>
            </a:r>
            <a:r>
              <a:rPr sz="2800" dirty="0">
                <a:solidFill>
                  <a:srgbClr val="004EA4"/>
                </a:solidFill>
                <a:cs typeface="Tahoma"/>
              </a:rPr>
              <a:t>аппарат, в </a:t>
            </a:r>
            <a:r>
              <a:rPr sz="2800" spc="-5" dirty="0">
                <a:solidFill>
                  <a:srgbClr val="004EA4"/>
                </a:solidFill>
                <a:cs typeface="Tahoma"/>
              </a:rPr>
              <a:t>котором </a:t>
            </a:r>
            <a:r>
              <a:rPr sz="2800" dirty="0">
                <a:solidFill>
                  <a:srgbClr val="004EA4"/>
                </a:solidFill>
                <a:cs typeface="Tahoma"/>
              </a:rPr>
              <a:t> </a:t>
            </a:r>
            <a:r>
              <a:rPr sz="2800" spc="-5" dirty="0" err="1">
                <a:solidFill>
                  <a:srgbClr val="004EA4"/>
                </a:solidFill>
                <a:cs typeface="Tahoma"/>
              </a:rPr>
              <a:t>протекает</a:t>
            </a:r>
            <a:r>
              <a:rPr sz="2800" spc="5" dirty="0">
                <a:solidFill>
                  <a:srgbClr val="004EA4"/>
                </a:solidFill>
                <a:cs typeface="Tahoma"/>
              </a:rPr>
              <a:t> </a:t>
            </a:r>
            <a:r>
              <a:rPr sz="2800" spc="-5" dirty="0" err="1">
                <a:solidFill>
                  <a:srgbClr val="004EA4"/>
                </a:solidFill>
                <a:cs typeface="Tahoma"/>
              </a:rPr>
              <a:t>химико</a:t>
            </a:r>
            <a:r>
              <a:rPr lang="ru-RU" sz="2800" spc="-5" dirty="0">
                <a:solidFill>
                  <a:srgbClr val="004EA4"/>
                </a:solidFill>
                <a:cs typeface="Tahoma"/>
              </a:rPr>
              <a:t>-</a:t>
            </a:r>
            <a:r>
              <a:rPr sz="2800" spc="-5" dirty="0" err="1">
                <a:solidFill>
                  <a:srgbClr val="004EA4"/>
                </a:solidFill>
                <a:cs typeface="Tahoma"/>
              </a:rPr>
              <a:t>технологический</a:t>
            </a:r>
            <a:r>
              <a:rPr sz="2800" spc="-15" dirty="0">
                <a:solidFill>
                  <a:srgbClr val="004EA4"/>
                </a:solidFill>
                <a:cs typeface="Tahoma"/>
              </a:rPr>
              <a:t> </a:t>
            </a:r>
            <a:r>
              <a:rPr sz="2800" spc="-5" dirty="0">
                <a:solidFill>
                  <a:srgbClr val="004EA4"/>
                </a:solidFill>
                <a:cs typeface="Tahoma"/>
              </a:rPr>
              <a:t>процесс.</a:t>
            </a:r>
            <a:endParaRPr sz="2800" dirty="0">
              <a:solidFill>
                <a:srgbClr val="004EA4"/>
              </a:solidFill>
              <a:cs typeface="Tahoma"/>
            </a:endParaRPr>
          </a:p>
          <a:p>
            <a:pPr marR="290195" algn="just">
              <a:lnSpc>
                <a:spcPts val="1305"/>
              </a:lnSpc>
            </a:pPr>
            <a:endParaRPr sz="1200" dirty="0">
              <a:solidFill>
                <a:srgbClr val="004EA4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649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040655" cy="795672"/>
          </a:xfrm>
        </p:spPr>
        <p:txBody>
          <a:bodyPr>
            <a:noAutofit/>
          </a:bodyPr>
          <a:lstStyle/>
          <a:p>
            <a:pPr algn="ctr"/>
            <a:r>
              <a:rPr lang="ru-RU" sz="3200" dirty="0"/>
              <a:t>Иерархическая структура ХТС –</a:t>
            </a:r>
            <a:br>
              <a:rPr lang="ru-RU" sz="3200" dirty="0"/>
            </a:br>
            <a:r>
              <a:rPr lang="ru-RU" sz="3200" dirty="0"/>
              <a:t>многоуровневая структура производства</a:t>
            </a:r>
            <a:endParaRPr lang="ru-RU" sz="3200" dirty="0">
              <a:solidFill>
                <a:schemeClr val="tx1"/>
              </a:solidFill>
            </a:endParaRPr>
          </a:p>
        </p:txBody>
      </p:sp>
      <p:graphicFrame>
        <p:nvGraphicFramePr>
          <p:cNvPr id="50" name="object 12">
            <a:extLst>
              <a:ext uri="{FF2B5EF4-FFF2-40B4-BE49-F238E27FC236}">
                <a16:creationId xmlns:a16="http://schemas.microsoft.com/office/drawing/2014/main" xmlns="" id="{DA6CE540-A6C9-471E-8583-07D206D2F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341171"/>
              </p:ext>
            </p:extLst>
          </p:nvPr>
        </p:nvGraphicFramePr>
        <p:xfrm>
          <a:off x="610121" y="1498861"/>
          <a:ext cx="10496811" cy="51196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373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603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91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i="1" spc="-1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Уровень</a:t>
                      </a:r>
                      <a:r>
                        <a:rPr sz="2000" b="1" i="1" spc="-6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2000" b="1" i="1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иерархии</a:t>
                      </a:r>
                      <a:endParaRPr sz="20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i="1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Пример</a:t>
                      </a:r>
                      <a:endParaRPr sz="20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30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i="1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Назначение</a:t>
                      </a:r>
                      <a:endParaRPr sz="20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4176">
                <a:tc>
                  <a:txBody>
                    <a:bodyPr/>
                    <a:lstStyle/>
                    <a:p>
                      <a:pPr marL="91440" marR="10464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1.</a:t>
                      </a:r>
                      <a:r>
                        <a:rPr sz="1800" spc="-1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Типовой </a:t>
                      </a:r>
                      <a:r>
                        <a:rPr sz="1800" spc="-434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процесс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0553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Реактор,</a:t>
                      </a:r>
                      <a:r>
                        <a:rPr sz="1800" spc="-1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колонна,</a:t>
                      </a:r>
                      <a:r>
                        <a:rPr sz="1800" spc="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теплообменник, </a:t>
                      </a:r>
                      <a:r>
                        <a:rPr sz="1800" spc="-434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смеситель</a:t>
                      </a:r>
                      <a:r>
                        <a:rPr sz="1800" spc="-3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и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др.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Преобразование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вещества</a:t>
                      </a:r>
                      <a:r>
                        <a:rPr sz="1800" spc="-4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и</a:t>
                      </a:r>
                      <a:r>
                        <a:rPr sz="1800" spc="-1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энергии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2.</a:t>
                      </a:r>
                      <a:r>
                        <a:rPr sz="1800" spc="-2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Цех</a:t>
                      </a:r>
                      <a:endParaRPr sz="18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4057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Совокупность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отделений,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работающих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на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выпуск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определенной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продукции (цех </a:t>
                      </a:r>
                      <a:r>
                        <a:rPr sz="1800" spc="-434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производства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бензина)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1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Объединение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типовых</a:t>
                      </a:r>
                      <a:r>
                        <a:rPr sz="1800" spc="-2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процессов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1440" marR="648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3.</a:t>
                      </a:r>
                      <a:r>
                        <a:rPr sz="1800" spc="-8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Химический </a:t>
                      </a:r>
                      <a:r>
                        <a:rPr sz="1800" spc="-434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завод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4986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Совокупность </a:t>
                      </a:r>
                      <a:r>
                        <a:rPr sz="1800" spc="-2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цехов,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объединенных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общим </a:t>
                      </a:r>
                      <a:r>
                        <a:rPr sz="1800" spc="-434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сырьем</a:t>
                      </a:r>
                      <a:r>
                        <a:rPr sz="1800" spc="-2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(завод</a:t>
                      </a:r>
                      <a:r>
                        <a:rPr sz="1800" spc="-1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производства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метанола)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6134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Объединение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цехов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по выпуску </a:t>
                      </a:r>
                      <a:r>
                        <a:rPr sz="1800" spc="-434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продукции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14527">
                <a:tc>
                  <a:txBody>
                    <a:bodyPr/>
                    <a:lstStyle/>
                    <a:p>
                      <a:pPr marL="91440" marR="27813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4.</a:t>
                      </a:r>
                      <a:r>
                        <a:rPr sz="1800" spc="-7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Т</a:t>
                      </a:r>
                      <a:r>
                        <a:rPr sz="1800" spc="-2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е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хн</a:t>
                      </a:r>
                      <a:r>
                        <a:rPr sz="1800" spc="-3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о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ло</a:t>
                      </a:r>
                      <a:r>
                        <a:rPr sz="1800" spc="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г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и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ч</a:t>
                      </a:r>
                      <a:r>
                        <a:rPr sz="1800" spc="5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е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с</a:t>
                      </a:r>
                      <a:r>
                        <a:rPr sz="1800" spc="-2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к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ая 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линия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39052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Совокупность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заводов,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связанных</a:t>
                      </a:r>
                      <a:r>
                        <a:rPr sz="1800" spc="-2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между </a:t>
                      </a:r>
                      <a:r>
                        <a:rPr sz="1800" spc="-434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собой общей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производственной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линией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(первичная </a:t>
                      </a:r>
                      <a:r>
                        <a:rPr sz="1800" spc="-2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подготовка</a:t>
                      </a:r>
                      <a:r>
                        <a:rPr sz="1800" spc="-1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нефти)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23622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1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Объединение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заводов </a:t>
                      </a:r>
                      <a:r>
                        <a:rPr sz="1800" spc="-434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по</a:t>
                      </a:r>
                      <a:r>
                        <a:rPr sz="1800" spc="434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сырью</a:t>
                      </a:r>
                      <a:r>
                        <a:rPr sz="1800" spc="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и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продукции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88783">
                <a:tc>
                  <a:txBody>
                    <a:bodyPr/>
                    <a:lstStyle/>
                    <a:p>
                      <a:pPr marL="91440" marR="94741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5. Отрасль </a:t>
                      </a:r>
                      <a:r>
                        <a:rPr sz="1800" spc="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хим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ич</a:t>
                      </a:r>
                      <a:r>
                        <a:rPr sz="1800" spc="5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е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с</a:t>
                      </a:r>
                      <a:r>
                        <a:rPr sz="1800" spc="-9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к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ой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промышленности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93726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Совокупность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заводов</a:t>
                      </a:r>
                      <a:r>
                        <a:rPr sz="1800" spc="-2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химической, </a:t>
                      </a:r>
                      <a:r>
                        <a:rPr sz="1800" spc="-434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нефтехимической</a:t>
                      </a:r>
                      <a:r>
                        <a:rPr sz="1800" spc="-3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и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нефтеперерабатывающей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промышленности</a:t>
                      </a:r>
                      <a:r>
                        <a:rPr sz="1800" spc="-3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данного</a:t>
                      </a:r>
                      <a:r>
                        <a:rPr sz="1800" spc="-2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округа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540385">
                        <a:lnSpc>
                          <a:spcPct val="100000"/>
                        </a:lnSpc>
                        <a:spcBef>
                          <a:spcPts val="310"/>
                        </a:spcBef>
                        <a:tabLst>
                          <a:tab pos="1790064" algn="l"/>
                        </a:tabLst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Получение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и </a:t>
                      </a:r>
                      <a:r>
                        <a:rPr sz="1800" spc="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распределение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продукции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по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наз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н</a:t>
                      </a:r>
                      <a:r>
                        <a:rPr sz="1800" spc="-7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а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ч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ению	</a:t>
                      </a:r>
                      <a:endParaRPr sz="2100" baseline="-27777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481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040655" cy="795672"/>
          </a:xfrm>
        </p:spPr>
        <p:txBody>
          <a:bodyPr>
            <a:noAutofit/>
          </a:bodyPr>
          <a:lstStyle/>
          <a:p>
            <a:pPr algn="ctr"/>
            <a:r>
              <a:rPr lang="ru-RU" sz="3200" dirty="0"/>
              <a:t>Расчет октанового числа смешения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xmlns="" id="{F32E7CAB-DDDF-43FF-9218-81A5D2669B8B}"/>
              </a:ext>
            </a:extLst>
          </p:cNvPr>
          <p:cNvSpPr txBox="1"/>
          <p:nvPr/>
        </p:nvSpPr>
        <p:spPr>
          <a:xfrm>
            <a:off x="1006144" y="967486"/>
            <a:ext cx="8995889" cy="5024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43180">
              <a:lnSpc>
                <a:spcPct val="150000"/>
              </a:lnSpc>
              <a:spcBef>
                <a:spcPts val="100"/>
              </a:spcBef>
            </a:pPr>
            <a:r>
              <a:rPr lang="ru-RU" sz="1800" spc="-5" dirty="0">
                <a:cs typeface="Tahoma"/>
              </a:rPr>
              <a:t>Октановое </a:t>
            </a:r>
            <a:r>
              <a:rPr lang="ru-RU" sz="1800" dirty="0">
                <a:cs typeface="Tahoma"/>
              </a:rPr>
              <a:t>число </a:t>
            </a:r>
            <a:r>
              <a:rPr lang="ru-RU" sz="1800" spc="-5" dirty="0">
                <a:cs typeface="Tahoma"/>
              </a:rPr>
              <a:t>потока смешения </a:t>
            </a:r>
            <a:r>
              <a:rPr lang="ru-RU" sz="1800" dirty="0">
                <a:cs typeface="Tahoma"/>
              </a:rPr>
              <a:t>и в целом </a:t>
            </a:r>
            <a:r>
              <a:rPr lang="ru-RU" sz="1800" spc="-5" dirty="0">
                <a:cs typeface="Tahoma"/>
              </a:rPr>
              <a:t>смеси </a:t>
            </a:r>
            <a:r>
              <a:rPr lang="ru-RU" sz="1800" dirty="0">
                <a:cs typeface="Tahoma"/>
              </a:rPr>
              <a:t>рассчитывается </a:t>
            </a:r>
            <a:r>
              <a:rPr lang="ru-RU" sz="1800" spc="-550" dirty="0">
                <a:cs typeface="Tahoma"/>
              </a:rPr>
              <a:t> </a:t>
            </a:r>
            <a:r>
              <a:rPr lang="ru-RU" sz="1800" dirty="0">
                <a:cs typeface="Tahoma"/>
              </a:rPr>
              <a:t>по</a:t>
            </a:r>
            <a:r>
              <a:rPr lang="ru-RU" sz="1800" spc="-25" dirty="0">
                <a:cs typeface="Tahoma"/>
              </a:rPr>
              <a:t> </a:t>
            </a:r>
            <a:r>
              <a:rPr lang="ru-RU" sz="1800" dirty="0">
                <a:cs typeface="Tahoma"/>
              </a:rPr>
              <a:t>правилу </a:t>
            </a:r>
            <a:r>
              <a:rPr lang="ru-RU" sz="1800" spc="-5" dirty="0" err="1">
                <a:cs typeface="Tahoma"/>
              </a:rPr>
              <a:t>аддитивности</a:t>
            </a:r>
            <a:r>
              <a:rPr lang="ru-RU" sz="1800" spc="-5" dirty="0">
                <a:cs typeface="Tahoma"/>
              </a:rPr>
              <a:t>:</a:t>
            </a:r>
            <a:endParaRPr lang="ru-RU" spc="-5" dirty="0">
              <a:cs typeface="Tahoma"/>
            </a:endParaRPr>
          </a:p>
          <a:p>
            <a:pPr marL="76200" marR="43180">
              <a:lnSpc>
                <a:spcPct val="150000"/>
              </a:lnSpc>
              <a:spcBef>
                <a:spcPts val="100"/>
              </a:spcBef>
            </a:pPr>
            <a:endParaRPr lang="ar-AE" sz="1800" dirty="0">
              <a:cs typeface="Tahoma"/>
            </a:endParaRPr>
          </a:p>
          <a:p>
            <a:pPr marL="76200">
              <a:lnSpc>
                <a:spcPct val="100000"/>
              </a:lnSpc>
              <a:spcBef>
                <a:spcPts val="980"/>
              </a:spcBef>
              <a:tabLst>
                <a:tab pos="633730" algn="l"/>
              </a:tabLst>
            </a:pPr>
            <a:endParaRPr lang="en-US" sz="1800" spc="-5" dirty="0">
              <a:cs typeface="Tahoma"/>
            </a:endParaRPr>
          </a:p>
          <a:p>
            <a:pPr marL="76200">
              <a:lnSpc>
                <a:spcPct val="100000"/>
              </a:lnSpc>
              <a:spcBef>
                <a:spcPts val="980"/>
              </a:spcBef>
              <a:tabLst>
                <a:tab pos="633730" algn="l"/>
              </a:tabLst>
            </a:pPr>
            <a:r>
              <a:rPr lang="ru-RU" sz="1800" spc="-5" dirty="0">
                <a:cs typeface="Tahoma"/>
              </a:rPr>
              <a:t>где	</a:t>
            </a:r>
            <a:r>
              <a:rPr lang="ru-RU" sz="1900" i="1" spc="-45" dirty="0">
                <a:cs typeface="Tahoma"/>
              </a:rPr>
              <a:t>ОЧ</a:t>
            </a:r>
            <a:r>
              <a:rPr lang="en-US" sz="1875" i="1" spc="-67" baseline="-20000" dirty="0">
                <a:cs typeface="Tahoma"/>
              </a:rPr>
              <a:t>i</a:t>
            </a:r>
            <a:r>
              <a:rPr lang="en-US" sz="1875" i="1" spc="-67" baseline="24444" dirty="0">
                <a:cs typeface="Tahoma"/>
              </a:rPr>
              <a:t>/</a:t>
            </a:r>
            <a:r>
              <a:rPr lang="en-US" sz="1875" i="1" spc="-22" baseline="24444" dirty="0">
                <a:cs typeface="Tahoma"/>
              </a:rPr>
              <a:t> </a:t>
            </a:r>
            <a:r>
              <a:rPr lang="en-US" sz="1800" dirty="0">
                <a:cs typeface="Tahoma"/>
              </a:rPr>
              <a:t>–</a:t>
            </a:r>
            <a:r>
              <a:rPr lang="en-US" sz="1800" spc="5" dirty="0">
                <a:cs typeface="Tahoma"/>
              </a:rPr>
              <a:t> </a:t>
            </a:r>
            <a:r>
              <a:rPr lang="ru-RU" sz="1800" spc="-5" dirty="0">
                <a:cs typeface="Tahoma"/>
              </a:rPr>
              <a:t>октановое</a:t>
            </a:r>
            <a:r>
              <a:rPr lang="ru-RU" sz="1800" dirty="0">
                <a:cs typeface="Tahoma"/>
              </a:rPr>
              <a:t> число</a:t>
            </a:r>
            <a:r>
              <a:rPr lang="ru-RU" sz="1800" spc="-15" dirty="0">
                <a:cs typeface="Tahoma"/>
              </a:rPr>
              <a:t> </a:t>
            </a:r>
            <a:r>
              <a:rPr lang="en-US" sz="1800" spc="-5" dirty="0">
                <a:cs typeface="Tahoma"/>
              </a:rPr>
              <a:t>i-</a:t>
            </a:r>
            <a:r>
              <a:rPr lang="ru-RU" sz="1800" spc="-5" dirty="0">
                <a:cs typeface="Tahoma"/>
              </a:rPr>
              <a:t>го потока;</a:t>
            </a:r>
            <a:endParaRPr lang="ru-RU" sz="1800" dirty="0">
              <a:cs typeface="Tahoma"/>
            </a:endParaRPr>
          </a:p>
          <a:p>
            <a:pPr marL="647065">
              <a:lnSpc>
                <a:spcPct val="100000"/>
              </a:lnSpc>
              <a:spcBef>
                <a:spcPts val="965"/>
              </a:spcBef>
            </a:pPr>
            <a:r>
              <a:rPr lang="en-US" sz="1900" i="1" spc="-35" dirty="0">
                <a:cs typeface="Tahoma"/>
              </a:rPr>
              <a:t>a</a:t>
            </a:r>
            <a:r>
              <a:rPr lang="en-US" sz="1875" i="1" spc="-52" baseline="-20000" dirty="0">
                <a:cs typeface="Tahoma"/>
              </a:rPr>
              <a:t>i</a:t>
            </a:r>
            <a:r>
              <a:rPr lang="en-US" sz="1875" i="1" spc="247" baseline="-20000" dirty="0">
                <a:cs typeface="Tahoma"/>
              </a:rPr>
              <a:t> </a:t>
            </a:r>
            <a:r>
              <a:rPr lang="en-US" sz="1800" dirty="0">
                <a:cs typeface="Tahoma"/>
              </a:rPr>
              <a:t>–</a:t>
            </a:r>
            <a:r>
              <a:rPr lang="en-US" sz="1800" spc="-10" dirty="0">
                <a:cs typeface="Tahoma"/>
              </a:rPr>
              <a:t> </a:t>
            </a:r>
            <a:r>
              <a:rPr lang="ru-RU" sz="1800" spc="-5" dirty="0">
                <a:cs typeface="Tahoma"/>
              </a:rPr>
              <a:t>доля</a:t>
            </a:r>
            <a:r>
              <a:rPr lang="ru-RU" sz="1800" spc="-10" dirty="0">
                <a:cs typeface="Tahoma"/>
              </a:rPr>
              <a:t> </a:t>
            </a:r>
            <a:r>
              <a:rPr lang="ru-RU" sz="1800" spc="-5" dirty="0">
                <a:cs typeface="Tahoma"/>
              </a:rPr>
              <a:t>потока</a:t>
            </a:r>
            <a:r>
              <a:rPr lang="ru-RU" sz="1800" spc="-10" dirty="0">
                <a:cs typeface="Tahoma"/>
              </a:rPr>
              <a:t> </a:t>
            </a:r>
            <a:r>
              <a:rPr lang="ru-RU" sz="1800" dirty="0">
                <a:cs typeface="Tahoma"/>
              </a:rPr>
              <a:t>в</a:t>
            </a:r>
            <a:r>
              <a:rPr lang="ru-RU" sz="1800" spc="-5" dirty="0">
                <a:cs typeface="Tahoma"/>
              </a:rPr>
              <a:t> смеси;</a:t>
            </a:r>
            <a:endParaRPr lang="ru-RU" sz="1800" dirty="0">
              <a:cs typeface="Tahoma"/>
            </a:endParaRPr>
          </a:p>
          <a:p>
            <a:pPr marL="647065">
              <a:lnSpc>
                <a:spcPct val="100000"/>
              </a:lnSpc>
              <a:spcBef>
                <a:spcPts val="960"/>
              </a:spcBef>
            </a:pPr>
            <a:r>
              <a:rPr lang="en-US" sz="1900" i="1" spc="-60" dirty="0">
                <a:cs typeface="Tahoma"/>
              </a:rPr>
              <a:t>n</a:t>
            </a:r>
            <a:r>
              <a:rPr lang="en-US" sz="1900" i="1" spc="-55" dirty="0">
                <a:cs typeface="Tahoma"/>
              </a:rPr>
              <a:t> </a:t>
            </a:r>
            <a:r>
              <a:rPr lang="en-US" sz="1800" dirty="0">
                <a:cs typeface="Tahoma"/>
              </a:rPr>
              <a:t>–</a:t>
            </a:r>
            <a:r>
              <a:rPr lang="en-US" sz="1800" spc="-15" dirty="0">
                <a:cs typeface="Tahoma"/>
              </a:rPr>
              <a:t> </a:t>
            </a:r>
            <a:r>
              <a:rPr lang="ru-RU" sz="1800" spc="-5" dirty="0">
                <a:cs typeface="Tahoma"/>
              </a:rPr>
              <a:t>количество потоков;</a:t>
            </a:r>
            <a:endParaRPr lang="ru-RU" sz="1800" dirty="0">
              <a:cs typeface="Tahoma"/>
            </a:endParaRPr>
          </a:p>
          <a:p>
            <a:pPr>
              <a:lnSpc>
                <a:spcPct val="100000"/>
              </a:lnSpc>
            </a:pPr>
            <a:endParaRPr lang="ru-RU" sz="2300" dirty="0">
              <a:cs typeface="Tahoma"/>
            </a:endParaRPr>
          </a:p>
          <a:p>
            <a:pPr marL="5791835">
              <a:lnSpc>
                <a:spcPct val="100000"/>
              </a:lnSpc>
              <a:spcBef>
                <a:spcPts val="1525"/>
              </a:spcBef>
            </a:pPr>
            <a:endParaRPr lang="ru-RU" sz="1800" dirty="0">
              <a:cs typeface="Tahoma"/>
            </a:endParaRPr>
          </a:p>
          <a:p>
            <a:pPr marL="76200">
              <a:lnSpc>
                <a:spcPct val="100000"/>
              </a:lnSpc>
              <a:spcBef>
                <a:spcPts val="980"/>
              </a:spcBef>
              <a:tabLst>
                <a:tab pos="633730" algn="l"/>
              </a:tabLst>
            </a:pPr>
            <a:r>
              <a:rPr lang="ru-RU" sz="1800" spc="-5" dirty="0">
                <a:cs typeface="Tahoma"/>
              </a:rPr>
              <a:t>гд</a:t>
            </a:r>
            <a:r>
              <a:rPr lang="ru-RU" sz="1800" dirty="0">
                <a:cs typeface="Tahoma"/>
              </a:rPr>
              <a:t>е	</a:t>
            </a:r>
            <a:r>
              <a:rPr lang="ru-RU" sz="1900" i="1" spc="-80" dirty="0">
                <a:cs typeface="Tahoma"/>
              </a:rPr>
              <a:t>О</a:t>
            </a:r>
            <a:r>
              <a:rPr lang="ru-RU" sz="1900" i="1" spc="-65" dirty="0">
                <a:cs typeface="Tahoma"/>
              </a:rPr>
              <a:t>Ч</a:t>
            </a:r>
            <a:r>
              <a:rPr lang="ru-RU" sz="1900" i="1" spc="-215" dirty="0">
                <a:cs typeface="Tahoma"/>
              </a:rPr>
              <a:t> </a:t>
            </a:r>
            <a:r>
              <a:rPr lang="ru-RU" sz="1800" baseline="25462" dirty="0">
                <a:cs typeface="Tahoma"/>
              </a:rPr>
              <a:t>/</a:t>
            </a:r>
            <a:r>
              <a:rPr lang="ru-RU" sz="1800" spc="277" baseline="25462" dirty="0">
                <a:cs typeface="Tahoma"/>
              </a:rPr>
              <a:t> </a:t>
            </a:r>
            <a:r>
              <a:rPr lang="ru-RU" sz="1800" dirty="0">
                <a:cs typeface="Tahoma"/>
              </a:rPr>
              <a:t>–</a:t>
            </a:r>
            <a:r>
              <a:rPr lang="ru-RU" sz="1800" spc="10" dirty="0">
                <a:cs typeface="Tahoma"/>
              </a:rPr>
              <a:t> </a:t>
            </a:r>
            <a:r>
              <a:rPr lang="ru-RU" sz="1800" dirty="0">
                <a:cs typeface="Tahoma"/>
              </a:rPr>
              <a:t>октан</a:t>
            </a:r>
            <a:r>
              <a:rPr lang="ru-RU" sz="1800" spc="-15" dirty="0">
                <a:cs typeface="Tahoma"/>
              </a:rPr>
              <a:t>о</a:t>
            </a:r>
            <a:r>
              <a:rPr lang="ru-RU" sz="1800" spc="-5" dirty="0">
                <a:cs typeface="Tahoma"/>
              </a:rPr>
              <a:t>во</a:t>
            </a:r>
            <a:r>
              <a:rPr lang="ru-RU" sz="1800" dirty="0">
                <a:cs typeface="Tahoma"/>
              </a:rPr>
              <a:t>е</a:t>
            </a:r>
            <a:r>
              <a:rPr lang="ru-RU" sz="1800" spc="10" dirty="0">
                <a:cs typeface="Tahoma"/>
              </a:rPr>
              <a:t> </a:t>
            </a:r>
            <a:r>
              <a:rPr lang="ru-RU" sz="1800" dirty="0">
                <a:cs typeface="Tahoma"/>
              </a:rPr>
              <a:t>число</a:t>
            </a:r>
            <a:r>
              <a:rPr lang="ru-RU" sz="1800" spc="-10" dirty="0">
                <a:cs typeface="Tahoma"/>
              </a:rPr>
              <a:t> </a:t>
            </a:r>
            <a:r>
              <a:rPr lang="ru-RU" sz="1800" spc="-5" dirty="0">
                <a:cs typeface="Tahoma"/>
              </a:rPr>
              <a:t>углеводор</a:t>
            </a:r>
            <a:r>
              <a:rPr lang="ru-RU" sz="1800" spc="-10" dirty="0">
                <a:cs typeface="Tahoma"/>
              </a:rPr>
              <a:t>о</a:t>
            </a:r>
            <a:r>
              <a:rPr lang="ru-RU" sz="1800" spc="-5" dirty="0">
                <a:cs typeface="Tahoma"/>
              </a:rPr>
              <a:t>д</a:t>
            </a:r>
            <a:r>
              <a:rPr lang="ru-RU" sz="1800" spc="5" dirty="0">
                <a:cs typeface="Tahoma"/>
              </a:rPr>
              <a:t>а</a:t>
            </a:r>
            <a:r>
              <a:rPr lang="ru-RU" sz="1800" dirty="0">
                <a:cs typeface="Tahoma"/>
              </a:rPr>
              <a:t>;</a:t>
            </a:r>
          </a:p>
          <a:p>
            <a:pPr marL="575945">
              <a:lnSpc>
                <a:spcPct val="100000"/>
              </a:lnSpc>
              <a:spcBef>
                <a:spcPts val="960"/>
              </a:spcBef>
            </a:pPr>
            <a:r>
              <a:rPr lang="en-US" sz="1900" i="1" spc="-40" dirty="0">
                <a:cs typeface="Tahoma"/>
              </a:rPr>
              <a:t>C</a:t>
            </a:r>
            <a:r>
              <a:rPr lang="en-US" sz="1875" i="1" spc="-60" baseline="-20000" dirty="0">
                <a:cs typeface="Tahoma"/>
              </a:rPr>
              <a:t>i</a:t>
            </a:r>
            <a:r>
              <a:rPr lang="en-US" sz="1875" i="1" spc="225" baseline="-20000" dirty="0">
                <a:cs typeface="Tahoma"/>
              </a:rPr>
              <a:t> </a:t>
            </a:r>
            <a:r>
              <a:rPr lang="en-US" sz="1800" dirty="0">
                <a:cs typeface="Tahoma"/>
              </a:rPr>
              <a:t>–</a:t>
            </a:r>
            <a:r>
              <a:rPr lang="en-US" sz="1800" spc="5" dirty="0">
                <a:cs typeface="Tahoma"/>
              </a:rPr>
              <a:t> </a:t>
            </a:r>
            <a:r>
              <a:rPr lang="ru-RU" sz="1800" spc="-5" dirty="0">
                <a:cs typeface="Tahoma"/>
              </a:rPr>
              <a:t>концентрация</a:t>
            </a:r>
            <a:r>
              <a:rPr lang="ru-RU" sz="1800" spc="-20" dirty="0">
                <a:cs typeface="Tahoma"/>
              </a:rPr>
              <a:t> </a:t>
            </a:r>
            <a:r>
              <a:rPr lang="ru-RU" sz="1800" spc="-5" dirty="0">
                <a:cs typeface="Tahoma"/>
              </a:rPr>
              <a:t>углеводородов,</a:t>
            </a:r>
            <a:r>
              <a:rPr lang="ru-RU" sz="1800" spc="15" dirty="0">
                <a:cs typeface="Tahoma"/>
              </a:rPr>
              <a:t> </a:t>
            </a:r>
            <a:r>
              <a:rPr lang="ru-RU" sz="1800" dirty="0">
                <a:cs typeface="Tahoma"/>
              </a:rPr>
              <a:t>масс.</a:t>
            </a:r>
            <a:r>
              <a:rPr lang="ru-RU" sz="1800" spc="-5" dirty="0">
                <a:cs typeface="Tahoma"/>
              </a:rPr>
              <a:t> доли;</a:t>
            </a:r>
            <a:endParaRPr lang="ru-RU" sz="1800" dirty="0">
              <a:cs typeface="Tahoma"/>
            </a:endParaRPr>
          </a:p>
          <a:p>
            <a:pPr marL="647065">
              <a:lnSpc>
                <a:spcPct val="100000"/>
              </a:lnSpc>
              <a:spcBef>
                <a:spcPts val="960"/>
              </a:spcBef>
            </a:pPr>
            <a:r>
              <a:rPr lang="en-US" sz="1900" i="1" spc="-50" dirty="0">
                <a:cs typeface="Tahoma"/>
              </a:rPr>
              <a:t>k</a:t>
            </a:r>
            <a:r>
              <a:rPr lang="en-US" sz="1900" i="1" spc="-40" dirty="0">
                <a:cs typeface="Tahoma"/>
              </a:rPr>
              <a:t> </a:t>
            </a:r>
            <a:r>
              <a:rPr lang="en-US" sz="1800" dirty="0">
                <a:cs typeface="Tahoma"/>
              </a:rPr>
              <a:t>–</a:t>
            </a:r>
            <a:r>
              <a:rPr lang="en-US" sz="1800" spc="-10" dirty="0">
                <a:cs typeface="Tahoma"/>
              </a:rPr>
              <a:t> </a:t>
            </a:r>
            <a:r>
              <a:rPr lang="ru-RU" sz="1800" spc="-5" dirty="0">
                <a:cs typeface="Tahoma"/>
              </a:rPr>
              <a:t>количество</a:t>
            </a:r>
            <a:r>
              <a:rPr lang="ru-RU" sz="1800" spc="-10" dirty="0">
                <a:cs typeface="Tahoma"/>
              </a:rPr>
              <a:t> </a:t>
            </a:r>
            <a:r>
              <a:rPr lang="ru-RU" sz="1800" spc="-5" dirty="0">
                <a:cs typeface="Tahoma"/>
              </a:rPr>
              <a:t>углеводородов</a:t>
            </a:r>
            <a:r>
              <a:rPr lang="ru-RU" sz="1800" dirty="0">
                <a:cs typeface="Tahoma"/>
              </a:rPr>
              <a:t> в</a:t>
            </a:r>
            <a:r>
              <a:rPr lang="ru-RU" sz="1800" spc="5" dirty="0">
                <a:cs typeface="Tahoma"/>
              </a:rPr>
              <a:t> </a:t>
            </a:r>
            <a:r>
              <a:rPr lang="ru-RU" sz="1800" spc="-5" dirty="0">
                <a:cs typeface="Tahoma"/>
              </a:rPr>
              <a:t>потоке;</a:t>
            </a:r>
            <a:endParaRPr sz="1800" dirty="0">
              <a:cs typeface="Tahom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xmlns="" id="{8112E01A-B701-4356-A0D0-57AAADC454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510026"/>
                  </p:ext>
                </p:extLst>
              </p:nvPr>
            </p:nvGraphicFramePr>
            <p:xfrm>
              <a:off x="2426570" y="1784378"/>
              <a:ext cx="8128000" cy="84035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xmlns="" val="4194443523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xmlns="" val="16404075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smtClean="0">
                                        <a:latin typeface="Cambria Math"/>
                                      </a:rPr>
                                      <m:t>ОЧ</m:t>
                                    </m:r>
                                  </m:e>
                                  <m:sub>
                                    <m:r>
                                      <a:rPr lang="ru-RU" sz="1800" smtClean="0">
                                        <a:latin typeface="Cambria Math"/>
                                      </a:rPr>
                                      <m:t>см</m:t>
                                    </m:r>
                                  </m:sub>
                                </m:sSub>
                                <m:r>
                                  <a:rPr lang="ru-RU" sz="1800" smtClean="0">
                                    <a:latin typeface="Cambria Math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ru-RU" sz="1800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800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800" smtClean="0"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sz="180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smtClean="0">
                                        <a:latin typeface="Cambria Math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ru-RU" sz="1800" smtClean="0">
                                        <a:latin typeface="Cambria Math"/>
                                      </a:rPr>
                                      <m:t>∙</m:t>
                                    </m:r>
                                    <m:sSubSup>
                                      <m:sSubSupPr>
                                        <m:ctrlPr>
                                          <a:rPr lang="ru-RU" sz="1800" i="1" smtClean="0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ru-RU" sz="1800" smtClean="0">
                                            <a:latin typeface="Cambria Math"/>
                                          </a:rPr>
                                          <m:t>ОЧ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/>
                                          </a:rPr>
                                          <m:t>/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(1)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8172877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8112E01A-B701-4356-A0D0-57AAADC454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510026"/>
                  </p:ext>
                </p:extLst>
              </p:nvPr>
            </p:nvGraphicFramePr>
            <p:xfrm>
              <a:off x="2426570" y="1784378"/>
              <a:ext cx="8128000" cy="84035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4194443523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640407560"/>
                        </a:ext>
                      </a:extLst>
                    </a:gridCol>
                  </a:tblGrid>
                  <a:tr h="84035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(1)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72877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xmlns="" id="{7D18F842-02FA-4A54-9BA4-0379DBB5CD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8648672"/>
                  </p:ext>
                </p:extLst>
              </p:nvPr>
            </p:nvGraphicFramePr>
            <p:xfrm>
              <a:off x="2376465" y="3900766"/>
              <a:ext cx="8128000" cy="87572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xmlns="" val="4194443523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xmlns="" val="16404075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18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 b="0" i="1" smtClean="0">
                                        <a:latin typeface="Cambria Math" panose="02040503050406030204" pitchFamily="18" charset="0"/>
                                      </a:rPr>
                                      <m:t>ОЧ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</m:sup>
                                </m:sSup>
                                <m:r>
                                  <a:rPr lang="ru-RU" sz="1800" smtClean="0">
                                    <a:latin typeface="Cambria Math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ru-RU" sz="1800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800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800" smtClean="0"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sz="180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ru-RU" sz="1800" smtClean="0">
                                        <a:latin typeface="Cambria Math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ru-RU" sz="1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b="0" i="1" smtClean="0">
                                            <a:latin typeface="Cambria Math" panose="02040503050406030204" pitchFamily="18" charset="0"/>
                                          </a:rPr>
                                          <m:t>ОЧ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(2)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8172877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7D18F842-02FA-4A54-9BA4-0379DBB5CD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8648672"/>
                  </p:ext>
                </p:extLst>
              </p:nvPr>
            </p:nvGraphicFramePr>
            <p:xfrm>
              <a:off x="2376465" y="3900766"/>
              <a:ext cx="8128000" cy="8754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4194443523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640407560"/>
                        </a:ext>
                      </a:extLst>
                    </a:gridCol>
                  </a:tblGrid>
                  <a:tr h="87547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r="-998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(2)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72877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1908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040655" cy="795672"/>
          </a:xfrm>
        </p:spPr>
        <p:txBody>
          <a:bodyPr>
            <a:noAutofit/>
          </a:bodyPr>
          <a:lstStyle/>
          <a:p>
            <a:pPr algn="ctr"/>
            <a:r>
              <a:rPr lang="ru-RU" sz="3200" dirty="0"/>
              <a:t>Фрагмент</a:t>
            </a:r>
            <a:r>
              <a:rPr lang="ru-RU" sz="3200" spc="-30" dirty="0"/>
              <a:t> </a:t>
            </a:r>
            <a:r>
              <a:rPr lang="ru-RU" sz="3200" dirty="0"/>
              <a:t>таблицы</a:t>
            </a:r>
            <a:r>
              <a:rPr lang="ru-RU" sz="3200" spc="-30" dirty="0"/>
              <a:t> </a:t>
            </a:r>
            <a:r>
              <a:rPr lang="ru-RU" sz="3200" spc="-5" dirty="0"/>
              <a:t>по</a:t>
            </a:r>
            <a:r>
              <a:rPr lang="ru-RU" sz="3200" spc="-10" dirty="0"/>
              <a:t> </a:t>
            </a:r>
            <a:r>
              <a:rPr lang="ru-RU" sz="3200" dirty="0"/>
              <a:t>углеводородному</a:t>
            </a:r>
            <a:r>
              <a:rPr lang="ru-RU" sz="3200" spc="-45" dirty="0"/>
              <a:t> </a:t>
            </a:r>
            <a:r>
              <a:rPr lang="ru-RU" sz="3200" spc="-5" dirty="0"/>
              <a:t>составу </a:t>
            </a:r>
            <a:r>
              <a:rPr lang="ru-RU" sz="3200" spc="-800" dirty="0"/>
              <a:t> </a:t>
            </a:r>
            <a:r>
              <a:rPr lang="ru-RU" sz="3200" spc="-5" dirty="0"/>
              <a:t>потоков,</a:t>
            </a:r>
            <a:r>
              <a:rPr lang="ru-RU" sz="3200" spc="-25" dirty="0"/>
              <a:t> </a:t>
            </a:r>
            <a:r>
              <a:rPr lang="ru-RU" sz="3200" dirty="0"/>
              <a:t>%</a:t>
            </a:r>
            <a:r>
              <a:rPr lang="ru-RU" sz="3200" spc="-5" dirty="0"/>
              <a:t> </a:t>
            </a:r>
            <a:r>
              <a:rPr lang="ru-RU" sz="3200" dirty="0" err="1"/>
              <a:t>мас</a:t>
            </a:r>
            <a:r>
              <a:rPr lang="ru-RU" sz="3200" dirty="0"/>
              <a:t>.</a:t>
            </a:r>
            <a:endParaRPr lang="ru-RU" sz="3200" dirty="0">
              <a:solidFill>
                <a:schemeClr val="tx1"/>
              </a:solidFill>
            </a:endParaRPr>
          </a:p>
        </p:txBody>
      </p:sp>
      <p:graphicFrame>
        <p:nvGraphicFramePr>
          <p:cNvPr id="8" name="object 148">
            <a:extLst>
              <a:ext uri="{FF2B5EF4-FFF2-40B4-BE49-F238E27FC236}">
                <a16:creationId xmlns:a16="http://schemas.microsoft.com/office/drawing/2014/main" xmlns="" id="{4C1F81D3-FD0F-4FF9-881D-1C36B8E16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160731"/>
              </p:ext>
            </p:extLst>
          </p:nvPr>
        </p:nvGraphicFramePr>
        <p:xfrm>
          <a:off x="997709" y="1156274"/>
          <a:ext cx="8873735" cy="4126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68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53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853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8537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38537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8537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8403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marL="662305"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Название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Bef>
                          <a:spcPts val="1080"/>
                        </a:spcBef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ОЧ</a:t>
                      </a:r>
                      <a:r>
                        <a:rPr sz="1600" spc="-2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 </a:t>
                      </a: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(ИМ)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  <a:p>
                      <a:pPr algn="ctr">
                        <a:lnSpc>
                          <a:spcPts val="190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компонентов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13716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Bef>
                          <a:spcPts val="780"/>
                        </a:spcBef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ЛГ-35-8/300Б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  <a:p>
                      <a:pPr algn="ctr">
                        <a:lnSpc>
                          <a:spcPts val="1900"/>
                        </a:lnSpc>
                      </a:pPr>
                      <a:r>
                        <a:rPr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Рафинат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99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5"/>
                        </a:lnSpc>
                        <a:spcBef>
                          <a:spcPts val="1080"/>
                        </a:spcBef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Доксилольная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  <a:p>
                      <a:pPr algn="ctr">
                        <a:lnSpc>
                          <a:spcPts val="1905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фракция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1371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АИ-92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127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АИ-98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17907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53340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Пропан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100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0,09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0,01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53340">
                        <a:lnSpc>
                          <a:spcPts val="1820"/>
                        </a:lnSpc>
                      </a:pPr>
                      <a:r>
                        <a:rPr lang="ru-RU"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н-</a:t>
                      </a:r>
                      <a:r>
                        <a:rPr sz="1600" spc="-10" dirty="0" err="1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Бутан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93,60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0,19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1,32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0,51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53340">
                        <a:lnSpc>
                          <a:spcPts val="1820"/>
                        </a:lnSpc>
                      </a:pPr>
                      <a:r>
                        <a:rPr lang="ru-RU"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н-</a:t>
                      </a:r>
                      <a:r>
                        <a:rPr sz="1600" spc="-10" dirty="0" err="1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Пентан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61,70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2,34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820"/>
                        </a:lnSpc>
                      </a:pPr>
                      <a:r>
                        <a:rPr sz="160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5,64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5,19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1,39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53340">
                        <a:lnSpc>
                          <a:spcPts val="1820"/>
                        </a:lnSpc>
                      </a:pPr>
                      <a:r>
                        <a:rPr lang="ru-RU"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н</a:t>
                      </a:r>
                      <a:r>
                        <a:rPr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-</a:t>
                      </a:r>
                      <a:r>
                        <a:rPr lang="ru-RU"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Г</a:t>
                      </a:r>
                      <a:r>
                        <a:rPr sz="1600" spc="-10" dirty="0" err="1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ексан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24,80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20,78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820"/>
                        </a:lnSpc>
                      </a:pPr>
                      <a:r>
                        <a:rPr sz="160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3,37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3,34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1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1,78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53340">
                        <a:lnSpc>
                          <a:spcPts val="1820"/>
                        </a:lnSpc>
                      </a:pPr>
                      <a:r>
                        <a:rPr lang="ru-RU"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н</a:t>
                      </a:r>
                      <a:r>
                        <a:rPr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-</a:t>
                      </a:r>
                      <a:r>
                        <a:rPr lang="ru-RU"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Г</a:t>
                      </a:r>
                      <a:r>
                        <a:rPr sz="1600" spc="-10" dirty="0" err="1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ептан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0,00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4,52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820"/>
                        </a:lnSpc>
                      </a:pPr>
                      <a:r>
                        <a:rPr sz="160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1,92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1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2,73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2,90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3718">
                <a:tc>
                  <a:txBody>
                    <a:bodyPr/>
                    <a:lstStyle/>
                    <a:p>
                      <a:pPr marL="53340">
                        <a:lnSpc>
                          <a:spcPts val="1885"/>
                        </a:lnSpc>
                      </a:pPr>
                      <a:r>
                        <a:rPr lang="ru-RU"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н</a:t>
                      </a: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-</a:t>
                      </a:r>
                      <a:r>
                        <a:rPr lang="ru-RU"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О</a:t>
                      </a:r>
                      <a:r>
                        <a:rPr sz="1600" spc="-5" dirty="0" err="1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ктан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-</a:t>
                      </a:r>
                      <a:r>
                        <a:rPr sz="1600" spc="-2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 </a:t>
                      </a: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19,00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0,11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4,82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85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0,63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85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0,44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3844">
                <a:tc>
                  <a:txBody>
                    <a:bodyPr/>
                    <a:lstStyle/>
                    <a:p>
                      <a:pPr marL="53340">
                        <a:lnSpc>
                          <a:spcPts val="1889"/>
                        </a:lnSpc>
                      </a:pPr>
                      <a:r>
                        <a:rPr lang="ru-RU"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н</a:t>
                      </a: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-</a:t>
                      </a:r>
                      <a:r>
                        <a:rPr lang="ru-RU"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Н</a:t>
                      </a:r>
                      <a:r>
                        <a:rPr sz="1600" spc="-5" dirty="0" err="1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онан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-</a:t>
                      </a:r>
                      <a:r>
                        <a:rPr sz="1600" spc="-2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 </a:t>
                      </a: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39,00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0,21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0,29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3718">
                <a:tc>
                  <a:txBody>
                    <a:bodyPr/>
                    <a:lstStyle/>
                    <a:p>
                      <a:pPr marL="53340">
                        <a:lnSpc>
                          <a:spcPts val="1889"/>
                        </a:lnSpc>
                      </a:pPr>
                      <a:r>
                        <a:rPr lang="ru-RU"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И</a:t>
                      </a:r>
                      <a:r>
                        <a:rPr sz="1600" spc="-10" dirty="0" err="1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зобутан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101,00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0,04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0,52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0,14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53340">
                        <a:lnSpc>
                          <a:spcPts val="1820"/>
                        </a:lnSpc>
                      </a:pPr>
                      <a:r>
                        <a:rPr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2,2-диметилбутан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92,0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3,55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820"/>
                        </a:lnSpc>
                      </a:pPr>
                      <a:r>
                        <a:rPr sz="160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0,59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0,54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0,21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83832">
                <a:tc>
                  <a:txBody>
                    <a:bodyPr/>
                    <a:lstStyle/>
                    <a:p>
                      <a:pPr marL="53340">
                        <a:lnSpc>
                          <a:spcPts val="1889"/>
                        </a:lnSpc>
                      </a:pPr>
                      <a:r>
                        <a:rPr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2,3-диметилбутан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101,70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3,68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889"/>
                        </a:lnSpc>
                      </a:pPr>
                      <a:r>
                        <a:rPr sz="160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0,80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0,52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0,30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83781">
                <a:tc>
                  <a:txBody>
                    <a:bodyPr/>
                    <a:lstStyle/>
                    <a:p>
                      <a:pPr marL="53340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2,2,3-триметилбутан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105,80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0,08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889"/>
                        </a:lnSpc>
                      </a:pPr>
                      <a:r>
                        <a:rPr sz="160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0,03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0,08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0,05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53340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Изопентан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92,30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2,88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1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3,73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6,62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4,00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F9973152-BCD8-400A-B619-2E64AFD5E3C7}"/>
              </a:ext>
            </a:extLst>
          </p:cNvPr>
          <p:cNvSpPr/>
          <p:nvPr/>
        </p:nvSpPr>
        <p:spPr>
          <a:xfrm>
            <a:off x="980902" y="5317897"/>
            <a:ext cx="8894618" cy="1456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indent="449580" algn="just">
              <a:spcBef>
                <a:spcPts val="95"/>
              </a:spcBef>
            </a:pPr>
            <a:r>
              <a:rPr lang="ru-RU" spc="-20" dirty="0">
                <a:cs typeface="Times New Roman"/>
              </a:rPr>
              <a:t>Таким</a:t>
            </a:r>
            <a:r>
              <a:rPr lang="ru-RU" spc="-15" dirty="0">
                <a:cs typeface="Times New Roman"/>
              </a:rPr>
              <a:t> </a:t>
            </a:r>
            <a:r>
              <a:rPr lang="ru-RU" spc="-10" dirty="0">
                <a:cs typeface="Times New Roman"/>
              </a:rPr>
              <a:t>образом,</a:t>
            </a:r>
            <a:r>
              <a:rPr lang="ru-RU" spc="-5" dirty="0">
                <a:cs typeface="Times New Roman"/>
              </a:rPr>
              <a:t> системный</a:t>
            </a:r>
            <a:r>
              <a:rPr lang="ru-RU" dirty="0">
                <a:cs typeface="Times New Roman"/>
              </a:rPr>
              <a:t> анализ</a:t>
            </a:r>
            <a:r>
              <a:rPr lang="ru-RU" spc="5" dirty="0">
                <a:cs typeface="Times New Roman"/>
              </a:rPr>
              <a:t> процесса </a:t>
            </a:r>
            <a:r>
              <a:rPr lang="ru-RU" spc="10" dirty="0">
                <a:cs typeface="Times New Roman"/>
              </a:rPr>
              <a:t> </a:t>
            </a:r>
            <a:r>
              <a:rPr lang="ru-RU" spc="-25" dirty="0">
                <a:cs typeface="Times New Roman"/>
              </a:rPr>
              <a:t>компаундирования </a:t>
            </a:r>
            <a:r>
              <a:rPr lang="ru-RU" spc="-10" dirty="0">
                <a:cs typeface="Times New Roman"/>
              </a:rPr>
              <a:t>товарных бензинов </a:t>
            </a:r>
            <a:r>
              <a:rPr lang="ru-RU" dirty="0">
                <a:cs typeface="Times New Roman"/>
              </a:rPr>
              <a:t>осуществляется </a:t>
            </a:r>
            <a:r>
              <a:rPr lang="ru-RU" spc="-685" dirty="0">
                <a:cs typeface="Times New Roman"/>
              </a:rPr>
              <a:t> </a:t>
            </a:r>
            <a:r>
              <a:rPr lang="ru-RU" spc="-5" dirty="0">
                <a:cs typeface="Times New Roman"/>
              </a:rPr>
              <a:t>в</a:t>
            </a:r>
            <a:r>
              <a:rPr lang="ru-RU" dirty="0">
                <a:cs typeface="Times New Roman"/>
              </a:rPr>
              <a:t> </a:t>
            </a:r>
            <a:r>
              <a:rPr lang="ru-RU" spc="-15" dirty="0">
                <a:cs typeface="Times New Roman"/>
              </a:rPr>
              <a:t>два</a:t>
            </a:r>
            <a:r>
              <a:rPr lang="ru-RU" spc="-10" dirty="0">
                <a:cs typeface="Times New Roman"/>
              </a:rPr>
              <a:t> </a:t>
            </a:r>
            <a:r>
              <a:rPr lang="ru-RU" spc="-5" dirty="0">
                <a:cs typeface="Times New Roman"/>
              </a:rPr>
              <a:t>этапа:</a:t>
            </a:r>
            <a:endParaRPr lang="ru-RU" dirty="0">
              <a:cs typeface="Times New Roman"/>
            </a:endParaRPr>
          </a:p>
          <a:p>
            <a:pPr marL="367665" indent="-355600" algn="just">
              <a:spcBef>
                <a:spcPts val="1685"/>
              </a:spcBef>
              <a:buAutoNum type="arabicPeriod"/>
              <a:tabLst>
                <a:tab pos="368300" algn="l"/>
              </a:tabLst>
            </a:pPr>
            <a:r>
              <a:rPr lang="ru-RU" spc="-5" dirty="0">
                <a:cs typeface="Times New Roman"/>
              </a:rPr>
              <a:t>Определяется</a:t>
            </a:r>
            <a:r>
              <a:rPr lang="ru-RU" spc="15" dirty="0">
                <a:cs typeface="Times New Roman"/>
              </a:rPr>
              <a:t> </a:t>
            </a:r>
            <a:r>
              <a:rPr lang="ru-RU" spc="-5" dirty="0">
                <a:cs typeface="Times New Roman"/>
              </a:rPr>
              <a:t>октановое</a:t>
            </a:r>
            <a:r>
              <a:rPr lang="ru-RU" spc="5" dirty="0">
                <a:cs typeface="Times New Roman"/>
              </a:rPr>
              <a:t> </a:t>
            </a:r>
            <a:r>
              <a:rPr lang="ru-RU" spc="-5" dirty="0">
                <a:cs typeface="Times New Roman"/>
              </a:rPr>
              <a:t>число</a:t>
            </a:r>
            <a:r>
              <a:rPr lang="ru-RU" spc="20" dirty="0">
                <a:cs typeface="Times New Roman"/>
              </a:rPr>
              <a:t> </a:t>
            </a:r>
            <a:r>
              <a:rPr lang="ru-RU" spc="-25" dirty="0">
                <a:cs typeface="Times New Roman"/>
              </a:rPr>
              <a:t>потока</a:t>
            </a:r>
            <a:r>
              <a:rPr lang="ru-RU" spc="-5" dirty="0">
                <a:cs typeface="Times New Roman"/>
              </a:rPr>
              <a:t> </a:t>
            </a:r>
            <a:r>
              <a:rPr lang="ru-RU" spc="-25" dirty="0">
                <a:cs typeface="Times New Roman"/>
              </a:rPr>
              <a:t>(формула</a:t>
            </a:r>
            <a:r>
              <a:rPr lang="ru-RU" spc="10" dirty="0">
                <a:cs typeface="Times New Roman"/>
              </a:rPr>
              <a:t> </a:t>
            </a:r>
            <a:r>
              <a:rPr lang="ru-RU" dirty="0">
                <a:cs typeface="Times New Roman"/>
              </a:rPr>
              <a:t>1);</a:t>
            </a:r>
          </a:p>
          <a:p>
            <a:pPr marL="12700" marR="5715" algn="just">
              <a:spcBef>
                <a:spcPts val="250"/>
              </a:spcBef>
              <a:buAutoNum type="arabicPeriod"/>
              <a:tabLst>
                <a:tab pos="406400" algn="l"/>
              </a:tabLst>
            </a:pPr>
            <a:r>
              <a:rPr lang="ru-RU" spc="-10" dirty="0" smtClean="0">
                <a:cs typeface="Times New Roman"/>
              </a:rPr>
              <a:t> Рассчитывается </a:t>
            </a:r>
            <a:r>
              <a:rPr lang="ru-RU" spc="-10" dirty="0">
                <a:cs typeface="Times New Roman"/>
              </a:rPr>
              <a:t>доля </a:t>
            </a:r>
            <a:r>
              <a:rPr lang="ru-RU" spc="-25" dirty="0">
                <a:cs typeface="Times New Roman"/>
              </a:rPr>
              <a:t>потока </a:t>
            </a:r>
            <a:r>
              <a:rPr lang="ru-RU" spc="-5" dirty="0">
                <a:cs typeface="Times New Roman"/>
              </a:rPr>
              <a:t>в </a:t>
            </a:r>
            <a:r>
              <a:rPr lang="ru-RU" spc="10" dirty="0">
                <a:cs typeface="Times New Roman"/>
              </a:rPr>
              <a:t>смеси </a:t>
            </a:r>
            <a:r>
              <a:rPr lang="ru-RU" spc="-5" dirty="0">
                <a:cs typeface="Times New Roman"/>
              </a:rPr>
              <a:t>для </a:t>
            </a:r>
            <a:r>
              <a:rPr lang="ru-RU" spc="-10" dirty="0">
                <a:cs typeface="Times New Roman"/>
              </a:rPr>
              <a:t>заданного </a:t>
            </a:r>
            <a:r>
              <a:rPr lang="ru-RU" spc="-5" dirty="0">
                <a:cs typeface="Times New Roman"/>
              </a:rPr>
              <a:t> </a:t>
            </a:r>
            <a:r>
              <a:rPr lang="ru-RU" spc="-15" dirty="0">
                <a:cs typeface="Times New Roman"/>
              </a:rPr>
              <a:t>октанового</a:t>
            </a:r>
            <a:r>
              <a:rPr lang="ru-RU" dirty="0">
                <a:cs typeface="Times New Roman"/>
              </a:rPr>
              <a:t> </a:t>
            </a:r>
            <a:r>
              <a:rPr lang="ru-RU" spc="-5" dirty="0">
                <a:cs typeface="Times New Roman"/>
              </a:rPr>
              <a:t>числа</a:t>
            </a:r>
            <a:r>
              <a:rPr lang="ru-RU" spc="10" dirty="0">
                <a:cs typeface="Times New Roman"/>
              </a:rPr>
              <a:t> </a:t>
            </a:r>
            <a:r>
              <a:rPr lang="ru-RU" spc="-25" dirty="0">
                <a:cs typeface="Times New Roman"/>
              </a:rPr>
              <a:t>(формула</a:t>
            </a:r>
            <a:r>
              <a:rPr lang="ru-RU" spc="15" dirty="0">
                <a:cs typeface="Times New Roman"/>
              </a:rPr>
              <a:t> </a:t>
            </a:r>
            <a:r>
              <a:rPr lang="ru-RU" dirty="0">
                <a:cs typeface="Times New Roman"/>
              </a:rPr>
              <a:t>2);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97625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7490</TotalTime>
  <Words>534</Words>
  <Application>Microsoft Office PowerPoint</Application>
  <PresentationFormat>Произвольный</PresentationFormat>
  <Paragraphs>169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Системный анализ процессов химической технологии</vt:lpstr>
      <vt:lpstr>План лекции</vt:lpstr>
      <vt:lpstr>Основные понятия кибернетики и  системного анализа</vt:lpstr>
      <vt:lpstr>Основные понятия кибернетики и  системного анализа</vt:lpstr>
      <vt:lpstr>Структура ХТС</vt:lpstr>
      <vt:lpstr>Элементы химико-технологической системы (ХТС)</vt:lpstr>
      <vt:lpstr>Иерархическая структура ХТС – многоуровневая структура производства</vt:lpstr>
      <vt:lpstr>Расчет октанового числа смешения</vt:lpstr>
      <vt:lpstr>Фрагмент таблицы по углеводородному составу  потоков, % мас.</vt:lpstr>
      <vt:lpstr>КОНТАКТНАЯ ИНФОРМАЦИЯ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Vyacheslav A. Chuzlov</cp:lastModifiedBy>
  <cp:revision>91</cp:revision>
  <dcterms:created xsi:type="dcterms:W3CDTF">2020-11-19T09:51:55Z</dcterms:created>
  <dcterms:modified xsi:type="dcterms:W3CDTF">2021-12-15T04:58:27Z</dcterms:modified>
</cp:coreProperties>
</file>